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3"/>
  </p:notesMasterIdLst>
  <p:handoutMasterIdLst>
    <p:handoutMasterId r:id="rId34"/>
  </p:handoutMasterIdLst>
  <p:sldIdLst>
    <p:sldId id="281" r:id="rId3"/>
    <p:sldId id="280" r:id="rId4"/>
    <p:sldId id="286" r:id="rId5"/>
    <p:sldId id="307" r:id="rId6"/>
    <p:sldId id="308" r:id="rId7"/>
    <p:sldId id="310" r:id="rId8"/>
    <p:sldId id="282" r:id="rId9"/>
    <p:sldId id="285" r:id="rId10"/>
    <p:sldId id="283" r:id="rId11"/>
    <p:sldId id="311" r:id="rId12"/>
    <p:sldId id="288" r:id="rId13"/>
    <p:sldId id="309" r:id="rId14"/>
    <p:sldId id="289" r:id="rId15"/>
    <p:sldId id="290" r:id="rId16"/>
    <p:sldId id="291" r:id="rId17"/>
    <p:sldId id="293" r:id="rId18"/>
    <p:sldId id="294" r:id="rId19"/>
    <p:sldId id="313" r:id="rId20"/>
    <p:sldId id="295" r:id="rId21"/>
    <p:sldId id="296" r:id="rId22"/>
    <p:sldId id="299" r:id="rId23"/>
    <p:sldId id="297" r:id="rId24"/>
    <p:sldId id="298" r:id="rId25"/>
    <p:sldId id="300" r:id="rId26"/>
    <p:sldId id="301" r:id="rId27"/>
    <p:sldId id="302" r:id="rId28"/>
    <p:sldId id="303" r:id="rId29"/>
    <p:sldId id="304" r:id="rId30"/>
    <p:sldId id="305" r:id="rId31"/>
    <p:sldId id="30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36" autoAdjust="0"/>
    <p:restoredTop sz="94660"/>
  </p:normalViewPr>
  <p:slideViewPr>
    <p:cSldViewPr snapToGrid="0">
      <p:cViewPr varScale="1">
        <p:scale>
          <a:sx n="93" d="100"/>
          <a:sy n="93" d="100"/>
        </p:scale>
        <p:origin x="365"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a:bodyPr>
          <a:lstStyle/>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Definition of  IOT.</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Historical Background.</a:t>
            </a: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Components of IOT.</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Why IOT?</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IOT Technologies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Practical Applications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Challenges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Future of IOT</a:t>
            </a:r>
            <a:endParaRPr lang="en-US" sz="2000" dirty="0">
              <a:solidFill>
                <a:schemeClr val="tx1">
                  <a:lumMod val="85000"/>
                  <a:lumOff val="15000"/>
                </a:schemeClr>
              </a:solidFill>
              <a:latin typeface="Casper" panose="02000506000000020004" pitchFamily="2" charset="0"/>
              <a:cs typeface="Arial" panose="020B0604020202020204" pitchFamily="34" charset="0"/>
            </a:endParaRP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1</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93801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pic>
        <p:nvPicPr>
          <p:cNvPr id="5" name="Picture 4"/>
          <p:cNvPicPr>
            <a:picLocks noChangeAspect="1"/>
          </p:cNvPicPr>
          <p:nvPr/>
        </p:nvPicPr>
        <p:blipFill rotWithShape="1">
          <a:blip r:embed="rId2"/>
          <a:srcRect t="5482" b="-14704"/>
          <a:stretch/>
        </p:blipFill>
        <p:spPr>
          <a:xfrm>
            <a:off x="0" y="1183941"/>
            <a:ext cx="11813027" cy="5674059"/>
          </a:xfrm>
          <a:prstGeom prst="rect">
            <a:avLst/>
          </a:prstGeom>
        </p:spPr>
      </p:pic>
    </p:spTree>
    <p:extLst>
      <p:ext uri="{BB962C8B-B14F-4D97-AF65-F5344CB8AC3E}">
        <p14:creationId xmlns:p14="http://schemas.microsoft.com/office/powerpoint/2010/main" val="3725231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a:rPr>
              <a:t>Challenges (CO2)</a:t>
            </a:r>
            <a:endParaRPr lang="en-US" dirty="0">
              <a:latin typeface="Casper"/>
            </a:endParaRPr>
          </a:p>
        </p:txBody>
      </p:sp>
      <p:sp>
        <p:nvSpPr>
          <p:cNvPr id="3" name="Content Placeholder 2"/>
          <p:cNvSpPr>
            <a:spLocks noGrp="1"/>
          </p:cNvSpPr>
          <p:nvPr>
            <p:ph idx="1"/>
          </p:nvPr>
        </p:nvSpPr>
        <p:spPr/>
        <p:txBody>
          <a:bodyPr/>
          <a:lstStyle/>
          <a:p>
            <a:r>
              <a:rPr lang="en-US" dirty="0" smtClean="0"/>
              <a:t>Meeting customer expectations</a:t>
            </a:r>
          </a:p>
          <a:p>
            <a:r>
              <a:rPr lang="en-US" dirty="0" smtClean="0"/>
              <a:t>Easing security concerns</a:t>
            </a:r>
          </a:p>
          <a:p>
            <a:r>
              <a:rPr lang="en-US" dirty="0" smtClean="0"/>
              <a:t>Keeping </a:t>
            </a:r>
            <a:r>
              <a:rPr lang="en-US" dirty="0" err="1" smtClean="0"/>
              <a:t>IoT</a:t>
            </a:r>
            <a:r>
              <a:rPr lang="en-US" dirty="0" smtClean="0"/>
              <a:t> hardware updated</a:t>
            </a:r>
          </a:p>
          <a:p>
            <a:r>
              <a:rPr lang="en-US" dirty="0" smtClean="0"/>
              <a:t>Overcoming connectivity issue</a:t>
            </a:r>
          </a:p>
          <a:p>
            <a:r>
              <a:rPr lang="en-US" dirty="0" smtClean="0"/>
              <a:t>Waiting for government regulation</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spTree>
    <p:extLst>
      <p:ext uri="{BB962C8B-B14F-4D97-AF65-F5344CB8AC3E}">
        <p14:creationId xmlns:p14="http://schemas.microsoft.com/office/powerpoint/2010/main" val="213551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pic>
        <p:nvPicPr>
          <p:cNvPr id="5" name="Picture 4"/>
          <p:cNvPicPr>
            <a:picLocks noChangeAspect="1"/>
          </p:cNvPicPr>
          <p:nvPr/>
        </p:nvPicPr>
        <p:blipFill>
          <a:blip r:embed="rId2"/>
          <a:stretch>
            <a:fillRect/>
          </a:stretch>
        </p:blipFill>
        <p:spPr>
          <a:xfrm>
            <a:off x="833058" y="-1"/>
            <a:ext cx="10816090" cy="6567841"/>
          </a:xfrm>
          <a:prstGeom prst="rect">
            <a:avLst/>
          </a:prstGeom>
        </p:spPr>
      </p:pic>
    </p:spTree>
    <p:extLst>
      <p:ext uri="{BB962C8B-B14F-4D97-AF65-F5344CB8AC3E}">
        <p14:creationId xmlns:p14="http://schemas.microsoft.com/office/powerpoint/2010/main" val="328061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a:rPr>
              <a:t>Future of </a:t>
            </a:r>
            <a:r>
              <a:rPr lang="en-US" dirty="0" err="1" smtClean="0">
                <a:latin typeface="Casper"/>
              </a:rPr>
              <a:t>IoT</a:t>
            </a:r>
            <a:r>
              <a:rPr lang="en-US" dirty="0" smtClean="0">
                <a:latin typeface="Casper"/>
              </a:rPr>
              <a:t> (CO2)</a:t>
            </a:r>
            <a:endParaRPr lang="en-US" dirty="0">
              <a:latin typeface="Casper"/>
            </a:endParaRPr>
          </a:p>
        </p:txBody>
      </p:sp>
      <p:sp>
        <p:nvSpPr>
          <p:cNvPr id="3" name="Content Placeholder 2"/>
          <p:cNvSpPr>
            <a:spLocks noGrp="1"/>
          </p:cNvSpPr>
          <p:nvPr>
            <p:ph idx="1"/>
          </p:nvPr>
        </p:nvSpPr>
        <p:spPr/>
        <p:txBody>
          <a:bodyPr>
            <a:normAutofit/>
          </a:bodyPr>
          <a:lstStyle/>
          <a:p>
            <a:pPr algn="just"/>
            <a:r>
              <a:rPr lang="en-US" sz="1600" dirty="0">
                <a:latin typeface="Casper" panose="02000506000000020004"/>
              </a:rPr>
              <a:t>IOT is accepted to change the whole way individuals convey, work and live. Presently there will be availability for everybody, everything and all over the place. It will influentially affect how the organizations and government associate with the world</a:t>
            </a:r>
            <a:r>
              <a:rPr lang="en-US" sz="1600" dirty="0" smtClean="0">
                <a:latin typeface="Casper" panose="02000506000000020004"/>
              </a:rPr>
              <a:t>.</a:t>
            </a:r>
          </a:p>
          <a:p>
            <a:pPr algn="just"/>
            <a:r>
              <a:rPr lang="en-US" sz="1600" dirty="0">
                <a:latin typeface="Casper" panose="02000506000000020004"/>
              </a:rPr>
              <a:t>According to NASSCOM, the global market size of IOT is expected to touch USD 3 trillion by 2020</a:t>
            </a:r>
            <a:r>
              <a:rPr lang="en-US" sz="1600" dirty="0" smtClean="0">
                <a:latin typeface="Casper" panose="02000506000000020004"/>
              </a:rPr>
              <a:t>.</a:t>
            </a:r>
          </a:p>
          <a:p>
            <a:pPr algn="just"/>
            <a:r>
              <a:rPr lang="en-US" sz="1600" dirty="0">
                <a:latin typeface="Casper" panose="02000506000000020004"/>
              </a:rPr>
              <a:t>In India, nearly 120 companies and 70 % start-ups are offering IOT enabled solutions. From 2015 till now, around 60 USD million has been invested in IOT which has given birth to a new way of working and living</a:t>
            </a:r>
            <a:r>
              <a:rPr lang="en-US" sz="1600" dirty="0" smtClean="0">
                <a:latin typeface="Casper" panose="02000506000000020004"/>
              </a:rPr>
              <a:t>.</a:t>
            </a:r>
          </a:p>
          <a:p>
            <a:pPr algn="just"/>
            <a:r>
              <a:rPr lang="en-US" sz="1600" dirty="0">
                <a:latin typeface="Casper" panose="02000506000000020004"/>
              </a:rPr>
              <a:t>The shift towards IOT will result in more improved and efficient businesses. Use of IOT enabled devices will make enterprises adopt better technology in their businesses</a:t>
            </a:r>
            <a:r>
              <a:rPr lang="en-US" sz="1600" dirty="0" smtClean="0">
                <a:latin typeface="Casper" panose="02000506000000020004"/>
              </a:rPr>
              <a:t>.</a:t>
            </a:r>
          </a:p>
          <a:p>
            <a:pPr algn="just"/>
            <a:r>
              <a:rPr lang="en-US" sz="1600" dirty="0">
                <a:latin typeface="Casper" panose="02000506000000020004"/>
              </a:rPr>
              <a:t>From Logistic industry to IT industry, IOT will have a crucial role to play in the development of these sectors. Adoption of IOT will help businesses in saving costs at greater margins. </a:t>
            </a:r>
            <a:endParaRPr lang="en-US" sz="1600" dirty="0" smtClean="0">
              <a:latin typeface="Casper" panose="02000506000000020004"/>
            </a:endParaRPr>
          </a:p>
          <a:p>
            <a:pPr algn="just"/>
            <a:r>
              <a:rPr lang="en-US" sz="1600" dirty="0" err="1">
                <a:latin typeface="Casper" panose="02000506000000020004"/>
              </a:rPr>
              <a:t>IoT</a:t>
            </a:r>
            <a:r>
              <a:rPr lang="en-US" sz="1600" dirty="0">
                <a:latin typeface="Casper" panose="02000506000000020004"/>
              </a:rPr>
              <a:t> considers ongoing data that we've never had. We can screen our homes and organizations remotely to keep them secure. Organizations can improve effectiveness, increment efficiency, and decrease cost. This is an exceptional open door for them to transform information into noteworthy bits of knowledge. </a:t>
            </a:r>
            <a:r>
              <a:rPr lang="en-US" sz="1600" dirty="0" err="1">
                <a:latin typeface="Casper" panose="02000506000000020004"/>
              </a:rPr>
              <a:t>IoT</a:t>
            </a:r>
            <a:r>
              <a:rPr lang="en-US" sz="1600" dirty="0">
                <a:latin typeface="Casper" panose="02000506000000020004"/>
              </a:rPr>
              <a:t> keen sensors can screen changing natural conditions and caution us of looming fiascos. With </a:t>
            </a:r>
            <a:r>
              <a:rPr lang="en-US" sz="1600" dirty="0" err="1">
                <a:latin typeface="Casper" panose="02000506000000020004"/>
              </a:rPr>
              <a:t>IoT</a:t>
            </a:r>
            <a:r>
              <a:rPr lang="en-US" sz="1600" dirty="0">
                <a:latin typeface="Casper" panose="02000506000000020004"/>
              </a:rPr>
              <a:t>, potential outcomes are interminable.</a:t>
            </a:r>
          </a:p>
        </p:txBody>
      </p:sp>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spTree>
    <p:extLst>
      <p:ext uri="{BB962C8B-B14F-4D97-AF65-F5344CB8AC3E}">
        <p14:creationId xmlns:p14="http://schemas.microsoft.com/office/powerpoint/2010/main" val="182319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365126"/>
            <a:ext cx="10302236" cy="754548"/>
          </a:xfrm>
        </p:spPr>
        <p:txBody>
          <a:bodyPr/>
          <a:lstStyle/>
          <a:p>
            <a:pPr algn="ctr"/>
            <a:r>
              <a:rPr lang="en-US" b="1" dirty="0" smtClean="0"/>
              <a:t>Different Definitions of </a:t>
            </a:r>
            <a:r>
              <a:rPr lang="en-US" b="1" dirty="0" err="1" smtClean="0"/>
              <a:t>IoT</a:t>
            </a:r>
            <a:r>
              <a:rPr lang="en-US" b="1" dirty="0" smtClean="0"/>
              <a:t> (CO1)</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sp>
        <p:nvSpPr>
          <p:cNvPr id="5" name="Rectangle 4"/>
          <p:cNvSpPr/>
          <p:nvPr/>
        </p:nvSpPr>
        <p:spPr>
          <a:xfrm>
            <a:off x="0" y="1515656"/>
            <a:ext cx="12022667" cy="646331"/>
          </a:xfrm>
          <a:prstGeom prst="rect">
            <a:avLst/>
          </a:prstGeom>
        </p:spPr>
        <p:txBody>
          <a:bodyPr wrap="square">
            <a:spAutoFit/>
          </a:bodyPr>
          <a:lstStyle/>
          <a:p>
            <a:pPr algn="just"/>
            <a:r>
              <a:rPr lang="en-US" dirty="0" smtClean="0"/>
              <a:t>1. The </a:t>
            </a:r>
            <a:r>
              <a:rPr lang="en-US" dirty="0"/>
              <a:t>term </a:t>
            </a:r>
            <a:r>
              <a:rPr lang="en-US" dirty="0" err="1"/>
              <a:t>IoT</a:t>
            </a:r>
            <a:r>
              <a:rPr lang="en-US" dirty="0"/>
              <a:t>, or Internet of Things, refers to the collective network of connected devices and the technology that facilitates communication between devices and the cloud, as well as between the devices themselves.</a:t>
            </a:r>
          </a:p>
        </p:txBody>
      </p:sp>
      <p:sp>
        <p:nvSpPr>
          <p:cNvPr id="6" name="TextBox 5"/>
          <p:cNvSpPr txBox="1"/>
          <p:nvPr/>
        </p:nvSpPr>
        <p:spPr>
          <a:xfrm>
            <a:off x="0" y="2130068"/>
            <a:ext cx="12008557" cy="923330"/>
          </a:xfrm>
          <a:prstGeom prst="rect">
            <a:avLst/>
          </a:prstGeom>
          <a:noFill/>
        </p:spPr>
        <p:txBody>
          <a:bodyPr wrap="square" rtlCol="0">
            <a:spAutoFit/>
          </a:bodyPr>
          <a:lstStyle/>
          <a:p>
            <a:r>
              <a:rPr lang="en-US" dirty="0" smtClean="0"/>
              <a:t>2. The </a:t>
            </a:r>
            <a:r>
              <a:rPr lang="en-US" dirty="0"/>
              <a:t>internet of things (</a:t>
            </a:r>
            <a:r>
              <a:rPr lang="en-US" dirty="0" err="1"/>
              <a:t>IoT</a:t>
            </a:r>
            <a:r>
              <a:rPr lang="en-US" dirty="0"/>
              <a:t>) is a set of technologies that uses sensors and actuators to inform us about the status of everyday items such as vehicles, tools and even living beings. It allows us to interact with them, enabling connectivity with platforms in the cloud that receive and process information for posterior analysis. This analyzed data is then used to make decisions.</a:t>
            </a:r>
          </a:p>
        </p:txBody>
      </p:sp>
      <p:sp>
        <p:nvSpPr>
          <p:cNvPr id="10" name="TextBox 9"/>
          <p:cNvSpPr txBox="1"/>
          <p:nvPr/>
        </p:nvSpPr>
        <p:spPr>
          <a:xfrm>
            <a:off x="0" y="2979895"/>
            <a:ext cx="12008556" cy="646331"/>
          </a:xfrm>
          <a:prstGeom prst="rect">
            <a:avLst/>
          </a:prstGeom>
          <a:noFill/>
        </p:spPr>
        <p:txBody>
          <a:bodyPr wrap="square" rtlCol="0">
            <a:spAutoFit/>
          </a:bodyPr>
          <a:lstStyle/>
          <a:p>
            <a:r>
              <a:rPr lang="en-US" dirty="0"/>
              <a:t>3</a:t>
            </a:r>
            <a:r>
              <a:rPr lang="en-US" dirty="0" smtClean="0"/>
              <a:t>. The </a:t>
            </a:r>
            <a:r>
              <a:rPr lang="en-US" dirty="0"/>
              <a:t>Internet of Things (</a:t>
            </a:r>
            <a:r>
              <a:rPr lang="en-US" dirty="0" err="1"/>
              <a:t>IoT</a:t>
            </a:r>
            <a:r>
              <a:rPr lang="en-US" dirty="0"/>
              <a:t>) is a computing concept that describes the idea of everyday physical objects being connected to the internet and being able to identify themselves to other devices and send and receive data.</a:t>
            </a:r>
          </a:p>
        </p:txBody>
      </p:sp>
      <p:sp>
        <p:nvSpPr>
          <p:cNvPr id="11" name="Rectangle 10"/>
          <p:cNvSpPr/>
          <p:nvPr/>
        </p:nvSpPr>
        <p:spPr>
          <a:xfrm>
            <a:off x="0" y="3591148"/>
            <a:ext cx="12072504" cy="1200329"/>
          </a:xfrm>
          <a:prstGeom prst="rect">
            <a:avLst/>
          </a:prstGeom>
        </p:spPr>
        <p:txBody>
          <a:bodyPr wrap="square">
            <a:spAutoFit/>
          </a:bodyPr>
          <a:lstStyle/>
          <a:p>
            <a:pPr algn="just"/>
            <a:r>
              <a:rPr lang="en-US" dirty="0" smtClean="0"/>
              <a:t>4. The</a:t>
            </a:r>
            <a:r>
              <a:rPr lang="en-US" dirty="0"/>
              <a:t> </a:t>
            </a:r>
            <a:r>
              <a:rPr lang="en-US" dirty="0" smtClean="0"/>
              <a:t>Internet</a:t>
            </a:r>
            <a:r>
              <a:rPr lang="en-US" dirty="0"/>
              <a:t> </a:t>
            </a:r>
            <a:r>
              <a:rPr lang="en-US" dirty="0" smtClean="0"/>
              <a:t>of</a:t>
            </a:r>
            <a:r>
              <a:rPr lang="en-US" dirty="0"/>
              <a:t> </a:t>
            </a:r>
            <a:r>
              <a:rPr lang="en-US" dirty="0" smtClean="0"/>
              <a:t>Things, also</a:t>
            </a:r>
            <a:r>
              <a:rPr lang="en-US" dirty="0"/>
              <a:t> </a:t>
            </a:r>
            <a:r>
              <a:rPr lang="en-US" dirty="0" smtClean="0"/>
              <a:t>called</a:t>
            </a:r>
            <a:r>
              <a:rPr lang="en-US" dirty="0"/>
              <a:t> </a:t>
            </a:r>
            <a:r>
              <a:rPr lang="en-US" dirty="0" smtClean="0"/>
              <a:t>The</a:t>
            </a:r>
            <a:r>
              <a:rPr lang="en-US" dirty="0"/>
              <a:t> </a:t>
            </a:r>
            <a:r>
              <a:rPr lang="en-US" dirty="0" smtClean="0"/>
              <a:t>Internet</a:t>
            </a:r>
            <a:r>
              <a:rPr lang="en-US" dirty="0"/>
              <a:t>	</a:t>
            </a:r>
            <a:r>
              <a:rPr lang="en-US" dirty="0" smtClean="0"/>
              <a:t> of</a:t>
            </a:r>
            <a:r>
              <a:rPr lang="en-US" dirty="0"/>
              <a:t> </a:t>
            </a:r>
            <a:r>
              <a:rPr lang="en-US" dirty="0" smtClean="0"/>
              <a:t>Objects, refers to wireless</a:t>
            </a:r>
            <a:r>
              <a:rPr lang="en-US" dirty="0"/>
              <a:t>	</a:t>
            </a:r>
            <a:r>
              <a:rPr lang="en-US" dirty="0" smtClean="0"/>
              <a:t>network between</a:t>
            </a:r>
            <a:r>
              <a:rPr lang="en-US" dirty="0"/>
              <a:t> </a:t>
            </a:r>
            <a:r>
              <a:rPr lang="en-US" dirty="0" smtClean="0"/>
              <a:t>objects, usually</a:t>
            </a:r>
            <a:r>
              <a:rPr lang="en-US" dirty="0"/>
              <a:t> </a:t>
            </a:r>
            <a:r>
              <a:rPr lang="en-US" dirty="0" smtClean="0"/>
              <a:t>the network</a:t>
            </a:r>
            <a:r>
              <a:rPr lang="en-US" dirty="0"/>
              <a:t>	</a:t>
            </a:r>
          </a:p>
          <a:p>
            <a:pPr algn="just"/>
            <a:r>
              <a:rPr lang="en-US" dirty="0" smtClean="0"/>
              <a:t>will be</a:t>
            </a:r>
            <a:r>
              <a:rPr lang="en-US" dirty="0"/>
              <a:t> </a:t>
            </a:r>
            <a:r>
              <a:rPr lang="en-US" dirty="0" smtClean="0"/>
              <a:t>wireless</a:t>
            </a:r>
            <a:r>
              <a:rPr lang="en-US" dirty="0"/>
              <a:t> </a:t>
            </a:r>
            <a:r>
              <a:rPr lang="en-US" dirty="0" smtClean="0"/>
              <a:t>and</a:t>
            </a:r>
            <a:r>
              <a:rPr lang="en-US" dirty="0"/>
              <a:t>	self-configuring</a:t>
            </a:r>
            <a:r>
              <a:rPr lang="en-US" dirty="0" smtClean="0"/>
              <a:t>, such</a:t>
            </a:r>
            <a:r>
              <a:rPr lang="en-US" dirty="0"/>
              <a:t> </a:t>
            </a:r>
            <a:r>
              <a:rPr lang="en-US" dirty="0" smtClean="0"/>
              <a:t>as</a:t>
            </a:r>
            <a:r>
              <a:rPr lang="en-US" dirty="0"/>
              <a:t> </a:t>
            </a:r>
            <a:r>
              <a:rPr lang="en-US" dirty="0" smtClean="0"/>
              <a:t>household</a:t>
            </a:r>
            <a:r>
              <a:rPr lang="en-US" dirty="0"/>
              <a:t> </a:t>
            </a:r>
            <a:r>
              <a:rPr lang="en-US" dirty="0" smtClean="0"/>
              <a:t>appliances.</a:t>
            </a:r>
            <a:r>
              <a:rPr lang="en-US" dirty="0"/>
              <a:t> </a:t>
            </a:r>
            <a:r>
              <a:rPr lang="en-US" dirty="0" smtClean="0"/>
              <a:t>(</a:t>
            </a:r>
            <a:r>
              <a:rPr lang="en-US" dirty="0"/>
              <a:t>Wikipedia</a:t>
            </a:r>
            <a:r>
              <a:rPr lang="en-US" dirty="0" smtClean="0"/>
              <a:t>).</a:t>
            </a:r>
            <a:r>
              <a:rPr lang="en-US" dirty="0"/>
              <a:t>	</a:t>
            </a:r>
          </a:p>
          <a:p>
            <a:r>
              <a:rPr lang="en-US" dirty="0" smtClean="0"/>
              <a:t>5. The</a:t>
            </a:r>
            <a:r>
              <a:rPr lang="en-US" dirty="0"/>
              <a:t> </a:t>
            </a:r>
            <a:r>
              <a:rPr lang="en-US" dirty="0" smtClean="0"/>
              <a:t>term</a:t>
            </a:r>
            <a:r>
              <a:rPr lang="en-US" dirty="0"/>
              <a:t> </a:t>
            </a:r>
            <a:r>
              <a:rPr lang="en-US" dirty="0" smtClean="0"/>
              <a:t>"Internet of</a:t>
            </a:r>
            <a:r>
              <a:rPr lang="en-US" dirty="0"/>
              <a:t> </a:t>
            </a:r>
            <a:r>
              <a:rPr lang="en-US" dirty="0" smtClean="0"/>
              <a:t>Things” has</a:t>
            </a:r>
            <a:r>
              <a:rPr lang="en-US" dirty="0"/>
              <a:t> </a:t>
            </a:r>
            <a:r>
              <a:rPr lang="en-US" dirty="0" smtClean="0"/>
              <a:t>come</a:t>
            </a:r>
            <a:r>
              <a:rPr lang="en-US" dirty="0"/>
              <a:t> </a:t>
            </a:r>
            <a:r>
              <a:rPr lang="en-US" dirty="0" smtClean="0"/>
              <a:t>to</a:t>
            </a:r>
            <a:r>
              <a:rPr lang="en-US" dirty="0"/>
              <a:t> </a:t>
            </a:r>
            <a:r>
              <a:rPr lang="en-US" dirty="0" smtClean="0"/>
              <a:t>describe</a:t>
            </a:r>
            <a:r>
              <a:rPr lang="en-US" dirty="0"/>
              <a:t> </a:t>
            </a:r>
            <a:r>
              <a:rPr lang="en-US" dirty="0" smtClean="0"/>
              <a:t>a</a:t>
            </a:r>
            <a:r>
              <a:rPr lang="en-US" dirty="0"/>
              <a:t> </a:t>
            </a:r>
            <a:r>
              <a:rPr lang="en-US" dirty="0" smtClean="0"/>
              <a:t>number</a:t>
            </a:r>
            <a:r>
              <a:rPr lang="en-US" dirty="0"/>
              <a:t> </a:t>
            </a:r>
            <a:r>
              <a:rPr lang="en-US" dirty="0" smtClean="0"/>
              <a:t>of</a:t>
            </a:r>
            <a:r>
              <a:rPr lang="en-US" dirty="0"/>
              <a:t> </a:t>
            </a:r>
            <a:r>
              <a:rPr lang="en-US" dirty="0" smtClean="0"/>
              <a:t>technologies</a:t>
            </a:r>
            <a:r>
              <a:rPr lang="en-US" dirty="0"/>
              <a:t> </a:t>
            </a:r>
            <a:r>
              <a:rPr lang="en-US" dirty="0" smtClean="0"/>
              <a:t>and</a:t>
            </a:r>
            <a:r>
              <a:rPr lang="en-US" dirty="0"/>
              <a:t> </a:t>
            </a:r>
            <a:r>
              <a:rPr lang="en-US" dirty="0" smtClean="0"/>
              <a:t>research</a:t>
            </a:r>
            <a:r>
              <a:rPr lang="en-US" dirty="0"/>
              <a:t> </a:t>
            </a:r>
            <a:r>
              <a:rPr lang="en-US" dirty="0" smtClean="0"/>
              <a:t>disciplines</a:t>
            </a:r>
            <a:r>
              <a:rPr lang="en-US" dirty="0"/>
              <a:t> </a:t>
            </a:r>
            <a:r>
              <a:rPr lang="en-US" dirty="0" smtClean="0"/>
              <a:t>that enable the</a:t>
            </a:r>
            <a:r>
              <a:rPr lang="en-US" dirty="0"/>
              <a:t> </a:t>
            </a:r>
            <a:r>
              <a:rPr lang="en-US" dirty="0" smtClean="0"/>
              <a:t>Internet</a:t>
            </a:r>
            <a:r>
              <a:rPr lang="en-US" dirty="0"/>
              <a:t> </a:t>
            </a:r>
            <a:r>
              <a:rPr lang="en-US" dirty="0" smtClean="0"/>
              <a:t>to reach</a:t>
            </a:r>
            <a:r>
              <a:rPr lang="en-US" dirty="0"/>
              <a:t> </a:t>
            </a:r>
            <a:r>
              <a:rPr lang="en-US" dirty="0" smtClean="0"/>
              <a:t>out</a:t>
            </a:r>
            <a:r>
              <a:rPr lang="en-US" dirty="0"/>
              <a:t> </a:t>
            </a:r>
            <a:r>
              <a:rPr lang="en-US" dirty="0" smtClean="0"/>
              <a:t>into</a:t>
            </a:r>
            <a:r>
              <a:rPr lang="en-US" dirty="0"/>
              <a:t> </a:t>
            </a:r>
            <a:r>
              <a:rPr lang="en-US" dirty="0" smtClean="0"/>
              <a:t>the real</a:t>
            </a:r>
            <a:r>
              <a:rPr lang="en-US" dirty="0"/>
              <a:t> </a:t>
            </a:r>
            <a:r>
              <a:rPr lang="en-US" dirty="0" smtClean="0"/>
              <a:t>world</a:t>
            </a:r>
            <a:r>
              <a:rPr lang="en-US" dirty="0"/>
              <a:t> </a:t>
            </a:r>
            <a:r>
              <a:rPr lang="en-US" dirty="0" smtClean="0"/>
              <a:t>of</a:t>
            </a:r>
            <a:r>
              <a:rPr lang="en-US" dirty="0"/>
              <a:t> </a:t>
            </a:r>
            <a:r>
              <a:rPr lang="en-US" dirty="0" smtClean="0"/>
              <a:t>physical</a:t>
            </a:r>
            <a:r>
              <a:rPr lang="en-US" dirty="0"/>
              <a:t> </a:t>
            </a:r>
            <a:r>
              <a:rPr lang="en-US" dirty="0" smtClean="0"/>
              <a:t>objects. (</a:t>
            </a:r>
            <a:r>
              <a:rPr lang="en-US" dirty="0" err="1" smtClean="0"/>
              <a:t>IoT</a:t>
            </a:r>
            <a:r>
              <a:rPr lang="en-US" dirty="0"/>
              <a:t> </a:t>
            </a:r>
            <a:r>
              <a:rPr lang="en-US" dirty="0" smtClean="0"/>
              <a:t>2008).</a:t>
            </a:r>
            <a:r>
              <a:rPr lang="en-US" dirty="0"/>
              <a:t>	</a:t>
            </a:r>
          </a:p>
        </p:txBody>
      </p:sp>
      <p:sp>
        <p:nvSpPr>
          <p:cNvPr id="3" name="TextBox 2"/>
          <p:cNvSpPr txBox="1"/>
          <p:nvPr/>
        </p:nvSpPr>
        <p:spPr>
          <a:xfrm>
            <a:off x="0" y="4800925"/>
            <a:ext cx="11867445" cy="1477328"/>
          </a:xfrm>
          <a:prstGeom prst="rect">
            <a:avLst/>
          </a:prstGeom>
          <a:noFill/>
        </p:spPr>
        <p:txBody>
          <a:bodyPr wrap="square" rtlCol="0">
            <a:spAutoFit/>
          </a:bodyPr>
          <a:lstStyle/>
          <a:p>
            <a:pPr algn="just"/>
            <a:r>
              <a:rPr lang="en-US" dirty="0" smtClean="0"/>
              <a:t>6. The </a:t>
            </a:r>
            <a:r>
              <a:rPr lang="en-US" dirty="0"/>
              <a:t>Internet of Things (</a:t>
            </a:r>
            <a:r>
              <a:rPr lang="en-US" dirty="0" err="1"/>
              <a:t>IoT</a:t>
            </a:r>
            <a:r>
              <a:rPr lang="en-US" dirty="0"/>
              <a:t>) refers to a vast number of "things" that are connected to the internet so they can share data with other things — </a:t>
            </a:r>
            <a:r>
              <a:rPr lang="en-US" dirty="0" err="1"/>
              <a:t>IoT</a:t>
            </a:r>
            <a:r>
              <a:rPr lang="en-US" dirty="0"/>
              <a:t> applications, connected devices, industrial machines and more. Internet-connected devices use built-in sensors to collect data and, in some cases, act on it. </a:t>
            </a:r>
            <a:r>
              <a:rPr lang="en-US" dirty="0" err="1"/>
              <a:t>IoT</a:t>
            </a:r>
            <a:r>
              <a:rPr lang="en-US" dirty="0"/>
              <a:t> connected devices and machines can improve how we work and live. Real-world Internet of Things examples range from a smart home that automatically adjusts heating and lighting to a smart factory that monitors industrial machines to look for problems, then automatically adjusts to avoid failures</a:t>
            </a:r>
            <a:r>
              <a:rPr lang="en-US" dirty="0" smtClean="0"/>
              <a:t>.(2020)</a:t>
            </a:r>
            <a:endParaRPr lang="en-US" dirty="0"/>
          </a:p>
        </p:txBody>
      </p:sp>
    </p:spTree>
    <p:extLst>
      <p:ext uri="{BB962C8B-B14F-4D97-AF65-F5344CB8AC3E}">
        <p14:creationId xmlns:p14="http://schemas.microsoft.com/office/powerpoint/2010/main" val="4107299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51800"/>
          </a:xfrm>
        </p:spPr>
        <p:txBody>
          <a:bodyPr/>
          <a:lstStyle/>
          <a:p>
            <a:r>
              <a:rPr lang="en-US" b="1" dirty="0" smtClean="0"/>
              <a:t>Similar Concepts of </a:t>
            </a:r>
            <a:r>
              <a:rPr lang="en-US" b="1" dirty="0" err="1" smtClean="0"/>
              <a:t>IoT</a:t>
            </a:r>
            <a:r>
              <a:rPr lang="en-US" b="1" dirty="0" smtClean="0"/>
              <a:t> (CO1)</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pic>
        <p:nvPicPr>
          <p:cNvPr id="5" name="Picture 4"/>
          <p:cNvPicPr>
            <a:picLocks noChangeAspect="1"/>
          </p:cNvPicPr>
          <p:nvPr/>
        </p:nvPicPr>
        <p:blipFill>
          <a:blip r:embed="rId2"/>
          <a:stretch>
            <a:fillRect/>
          </a:stretch>
        </p:blipFill>
        <p:spPr>
          <a:xfrm>
            <a:off x="2" y="1294588"/>
            <a:ext cx="5612893" cy="5588126"/>
          </a:xfrm>
          <a:prstGeom prst="rect">
            <a:avLst/>
          </a:prstGeom>
        </p:spPr>
      </p:pic>
      <p:pic>
        <p:nvPicPr>
          <p:cNvPr id="6" name="Picture 5"/>
          <p:cNvPicPr>
            <a:picLocks noChangeAspect="1"/>
          </p:cNvPicPr>
          <p:nvPr/>
        </p:nvPicPr>
        <p:blipFill>
          <a:blip r:embed="rId3"/>
          <a:stretch>
            <a:fillRect/>
          </a:stretch>
        </p:blipFill>
        <p:spPr>
          <a:xfrm>
            <a:off x="5599238" y="1228911"/>
            <a:ext cx="6254759" cy="5629090"/>
          </a:xfrm>
          <a:prstGeom prst="rect">
            <a:avLst/>
          </a:prstGeom>
        </p:spPr>
      </p:pic>
    </p:spTree>
    <p:extLst>
      <p:ext uri="{BB962C8B-B14F-4D97-AF65-F5344CB8AC3E}">
        <p14:creationId xmlns:p14="http://schemas.microsoft.com/office/powerpoint/2010/main" val="409145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dirty="0"/>
          </a:p>
        </p:txBody>
      </p:sp>
      <p:pic>
        <p:nvPicPr>
          <p:cNvPr id="6" name="Picture 5"/>
          <p:cNvPicPr>
            <a:picLocks noChangeAspect="1"/>
          </p:cNvPicPr>
          <p:nvPr/>
        </p:nvPicPr>
        <p:blipFill>
          <a:blip r:embed="rId2"/>
          <a:stretch>
            <a:fillRect/>
          </a:stretch>
        </p:blipFill>
        <p:spPr>
          <a:xfrm>
            <a:off x="1010593" y="1256219"/>
            <a:ext cx="9887437" cy="4847368"/>
          </a:xfrm>
          <a:prstGeom prst="rect">
            <a:avLst/>
          </a:prstGeom>
        </p:spPr>
      </p:pic>
    </p:spTree>
    <p:extLst>
      <p:ext uri="{BB962C8B-B14F-4D97-AF65-F5344CB8AC3E}">
        <p14:creationId xmlns:p14="http://schemas.microsoft.com/office/powerpoint/2010/main" val="4065519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002"/>
          </a:xfrm>
        </p:spPr>
        <p:txBody>
          <a:bodyPr>
            <a:normAutofit fontScale="90000"/>
          </a:bodyPr>
          <a:lstStyle/>
          <a:p>
            <a:r>
              <a:rPr lang="en-US" b="1" dirty="0" smtClean="0"/>
              <a:t>Sensing (CO3) </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sp>
        <p:nvSpPr>
          <p:cNvPr id="5" name="Rectangle 4"/>
          <p:cNvSpPr/>
          <p:nvPr/>
        </p:nvSpPr>
        <p:spPr>
          <a:xfrm>
            <a:off x="0" y="1213691"/>
            <a:ext cx="12058847" cy="923330"/>
          </a:xfrm>
          <a:prstGeom prst="rect">
            <a:avLst/>
          </a:prstGeom>
        </p:spPr>
        <p:txBody>
          <a:bodyPr wrap="square">
            <a:spAutoFit/>
          </a:bodyPr>
          <a:lstStyle/>
          <a:p>
            <a:pPr algn="just"/>
            <a:r>
              <a:rPr lang="en-US" b="1" dirty="0"/>
              <a:t>A device that provides a usable output in response to a specified measurement. The sensor attains a physical parameter and converts it into a signal suitable for processing (e.g. electrical, mechanical, optical) the characteristics of any device or material to detect the presence of a particular physical quantity.</a:t>
            </a:r>
          </a:p>
        </p:txBody>
      </p:sp>
      <p:sp>
        <p:nvSpPr>
          <p:cNvPr id="6" name="TextBox 5"/>
          <p:cNvSpPr txBox="1"/>
          <p:nvPr/>
        </p:nvSpPr>
        <p:spPr>
          <a:xfrm>
            <a:off x="0" y="2056685"/>
            <a:ext cx="11089222" cy="4524316"/>
          </a:xfrm>
          <a:prstGeom prst="rect">
            <a:avLst/>
          </a:prstGeom>
          <a:noFill/>
        </p:spPr>
        <p:txBody>
          <a:bodyPr wrap="square" rtlCol="0">
            <a:spAutoFit/>
          </a:bodyPr>
          <a:lstStyle/>
          <a:p>
            <a:r>
              <a:rPr lang="en-US" dirty="0"/>
              <a:t>The common </a:t>
            </a:r>
            <a:r>
              <a:rPr lang="en-US" dirty="0" err="1"/>
              <a:t>IoT</a:t>
            </a:r>
            <a:r>
              <a:rPr lang="en-US" dirty="0"/>
              <a:t> sensors that will be employed include:</a:t>
            </a:r>
          </a:p>
          <a:p>
            <a:r>
              <a:rPr lang="en-US" dirty="0" smtClean="0"/>
              <a:t>1. Temperature </a:t>
            </a:r>
            <a:r>
              <a:rPr lang="en-US" dirty="0"/>
              <a:t>sensors</a:t>
            </a:r>
          </a:p>
          <a:p>
            <a:r>
              <a:rPr lang="en-US" dirty="0" smtClean="0"/>
              <a:t>2. Pressure </a:t>
            </a:r>
            <a:r>
              <a:rPr lang="en-US" dirty="0"/>
              <a:t>sensors</a:t>
            </a:r>
          </a:p>
          <a:p>
            <a:r>
              <a:rPr lang="en-US" dirty="0" smtClean="0"/>
              <a:t>3. Motion </a:t>
            </a:r>
            <a:r>
              <a:rPr lang="en-US" dirty="0"/>
              <a:t>sensors</a:t>
            </a:r>
          </a:p>
          <a:p>
            <a:r>
              <a:rPr lang="en-US" dirty="0" smtClean="0"/>
              <a:t>4. Level </a:t>
            </a:r>
            <a:r>
              <a:rPr lang="en-US" dirty="0"/>
              <a:t>sensors</a:t>
            </a:r>
          </a:p>
          <a:p>
            <a:r>
              <a:rPr lang="en-US" dirty="0" smtClean="0"/>
              <a:t>5. Image </a:t>
            </a:r>
            <a:r>
              <a:rPr lang="en-US" dirty="0"/>
              <a:t>sensors</a:t>
            </a:r>
          </a:p>
          <a:p>
            <a:r>
              <a:rPr lang="en-US" dirty="0" smtClean="0"/>
              <a:t>6. Proximity </a:t>
            </a:r>
            <a:r>
              <a:rPr lang="en-US" dirty="0"/>
              <a:t>sensors</a:t>
            </a:r>
          </a:p>
          <a:p>
            <a:r>
              <a:rPr lang="en-US" dirty="0" smtClean="0"/>
              <a:t>7. Water </a:t>
            </a:r>
            <a:r>
              <a:rPr lang="en-US" dirty="0"/>
              <a:t>quality sensors</a:t>
            </a:r>
          </a:p>
          <a:p>
            <a:r>
              <a:rPr lang="en-US" dirty="0" smtClean="0"/>
              <a:t>8. Chemical </a:t>
            </a:r>
            <a:r>
              <a:rPr lang="en-US" dirty="0"/>
              <a:t>sensors</a:t>
            </a:r>
          </a:p>
          <a:p>
            <a:r>
              <a:rPr lang="en-US" dirty="0" smtClean="0"/>
              <a:t>9. Gas </a:t>
            </a:r>
            <a:r>
              <a:rPr lang="en-US" dirty="0"/>
              <a:t>sensors</a:t>
            </a:r>
          </a:p>
          <a:p>
            <a:r>
              <a:rPr lang="en-US" dirty="0" smtClean="0"/>
              <a:t>10. Smoke </a:t>
            </a:r>
            <a:r>
              <a:rPr lang="en-US" dirty="0"/>
              <a:t>sensors</a:t>
            </a:r>
          </a:p>
          <a:p>
            <a:r>
              <a:rPr lang="en-US" dirty="0" smtClean="0"/>
              <a:t>11. Infrared </a:t>
            </a:r>
            <a:r>
              <a:rPr lang="en-US" dirty="0"/>
              <a:t>(IR) sensors</a:t>
            </a:r>
          </a:p>
          <a:p>
            <a:r>
              <a:rPr lang="en-US" dirty="0" smtClean="0"/>
              <a:t>12. Acceleration </a:t>
            </a:r>
            <a:r>
              <a:rPr lang="en-US" dirty="0"/>
              <a:t>sensors</a:t>
            </a:r>
          </a:p>
          <a:p>
            <a:r>
              <a:rPr lang="en-US" dirty="0" smtClean="0"/>
              <a:t>13. Gyroscopic </a:t>
            </a:r>
            <a:r>
              <a:rPr lang="en-US" dirty="0"/>
              <a:t>sensors</a:t>
            </a:r>
          </a:p>
          <a:p>
            <a:r>
              <a:rPr lang="en-US" dirty="0" smtClean="0"/>
              <a:t>14. Humidity </a:t>
            </a:r>
            <a:r>
              <a:rPr lang="en-US" dirty="0"/>
              <a:t>sensors</a:t>
            </a:r>
          </a:p>
          <a:p>
            <a:r>
              <a:rPr lang="en-US" dirty="0" smtClean="0"/>
              <a:t>15. Optical </a:t>
            </a:r>
            <a:r>
              <a:rPr lang="en-US" dirty="0"/>
              <a:t>sensors</a:t>
            </a:r>
          </a:p>
        </p:txBody>
      </p:sp>
    </p:spTree>
    <p:extLst>
      <p:ext uri="{BB962C8B-B14F-4D97-AF65-F5344CB8AC3E}">
        <p14:creationId xmlns:p14="http://schemas.microsoft.com/office/powerpoint/2010/main" val="224108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pic>
        <p:nvPicPr>
          <p:cNvPr id="6" name="Picture 5"/>
          <p:cNvPicPr>
            <a:picLocks noChangeAspect="1"/>
          </p:cNvPicPr>
          <p:nvPr/>
        </p:nvPicPr>
        <p:blipFill>
          <a:blip r:embed="rId2"/>
          <a:stretch>
            <a:fillRect/>
          </a:stretch>
        </p:blipFill>
        <p:spPr>
          <a:xfrm>
            <a:off x="778431" y="0"/>
            <a:ext cx="10952656" cy="6253786"/>
          </a:xfrm>
          <a:prstGeom prst="rect">
            <a:avLst/>
          </a:prstGeom>
        </p:spPr>
      </p:pic>
    </p:spTree>
    <p:extLst>
      <p:ext uri="{BB962C8B-B14F-4D97-AF65-F5344CB8AC3E}">
        <p14:creationId xmlns:p14="http://schemas.microsoft.com/office/powerpoint/2010/main" val="797359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5" name="Picture 4"/>
          <p:cNvPicPr>
            <a:picLocks noChangeAspect="1"/>
          </p:cNvPicPr>
          <p:nvPr/>
        </p:nvPicPr>
        <p:blipFill>
          <a:blip r:embed="rId2"/>
          <a:stretch>
            <a:fillRect/>
          </a:stretch>
        </p:blipFill>
        <p:spPr>
          <a:xfrm>
            <a:off x="705556" y="0"/>
            <a:ext cx="11133666" cy="6858000"/>
          </a:xfrm>
          <a:prstGeom prst="rect">
            <a:avLst/>
          </a:prstGeom>
        </p:spPr>
      </p:pic>
      <p:sp>
        <p:nvSpPr>
          <p:cNvPr id="3" name="TextBox 2"/>
          <p:cNvSpPr txBox="1"/>
          <p:nvPr/>
        </p:nvSpPr>
        <p:spPr>
          <a:xfrm>
            <a:off x="10879668" y="0"/>
            <a:ext cx="959554" cy="369332"/>
          </a:xfrm>
          <a:prstGeom prst="rect">
            <a:avLst/>
          </a:prstGeom>
          <a:solidFill>
            <a:srgbClr val="ED7D31"/>
          </a:solidFill>
        </p:spPr>
        <p:txBody>
          <a:bodyPr wrap="square" rtlCol="0">
            <a:spAutoFit/>
          </a:bodyPr>
          <a:lstStyle/>
          <a:p>
            <a:endParaRPr lang="en-US" dirty="0"/>
          </a:p>
        </p:txBody>
      </p:sp>
    </p:spTree>
    <p:extLst>
      <p:ext uri="{BB962C8B-B14F-4D97-AF65-F5344CB8AC3E}">
        <p14:creationId xmlns:p14="http://schemas.microsoft.com/office/powerpoint/2010/main" val="1398331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smtClean="0">
                <a:latin typeface="Casper Bold" panose="02000806040000020004" pitchFamily="2" charset="0"/>
                <a:cs typeface="Arial" panose="020B0604020202020204" pitchFamily="34" charset="0"/>
              </a:rPr>
              <a:t>Introduction to </a:t>
            </a:r>
            <a:r>
              <a:rPr lang="en-US" dirty="0" err="1" smtClean="0">
                <a:latin typeface="Casper Bold" panose="02000806040000020004" pitchFamily="2" charset="0"/>
                <a:cs typeface="Arial" panose="020B0604020202020204" pitchFamily="34" charset="0"/>
              </a:rPr>
              <a:t>IoT</a:t>
            </a:r>
            <a:r>
              <a:rPr lang="en-US" dirty="0" smtClean="0">
                <a:latin typeface="Casper Bold" panose="02000806040000020004" pitchFamily="2" charset="0"/>
                <a:cs typeface="Arial" panose="020B0604020202020204" pitchFamily="34" charset="0"/>
              </a:rPr>
              <a:t> (CO1)</a:t>
            </a:r>
            <a:endParaRPr lang="en-US" dirty="0"/>
          </a:p>
        </p:txBody>
      </p:sp>
      <p:sp>
        <p:nvSpPr>
          <p:cNvPr id="3" name="Content Placeholder 2"/>
          <p:cNvSpPr>
            <a:spLocks noGrp="1"/>
          </p:cNvSpPr>
          <p:nvPr>
            <p:ph idx="1"/>
          </p:nvPr>
        </p:nvSpPr>
        <p:spPr/>
        <p:txBody>
          <a:bodyPr>
            <a:normAutofit/>
          </a:bodyPr>
          <a:lstStyle/>
          <a:p>
            <a:pPr algn="just"/>
            <a:r>
              <a:rPr lang="en-US" sz="2000" dirty="0">
                <a:latin typeface="Casper" panose="02000506000000020004"/>
              </a:rPr>
              <a:t>The Internet of Things (</a:t>
            </a:r>
            <a:r>
              <a:rPr lang="en-US" sz="2000" dirty="0" err="1" smtClean="0">
                <a:latin typeface="Casper" panose="02000506000000020004"/>
              </a:rPr>
              <a:t>IoT</a:t>
            </a:r>
            <a:r>
              <a:rPr lang="en-US" sz="2000" dirty="0">
                <a:latin typeface="Casper" panose="02000506000000020004"/>
              </a:rPr>
              <a:t>) is an arrangement of interrelated processing gadgets, mechanical and advanced machines, items, creatures or individuals that are furnished with exceptional identifiers and the capacity to move information over a system without expecting human-to-human or human-to-PC communication. The Internet of Things is really a truly straightforward idea, it means taking every one of the things on the planet and associating them to the web</a:t>
            </a:r>
            <a:r>
              <a:rPr lang="en-US" sz="2000" dirty="0" smtClean="0">
                <a:latin typeface="Casper"/>
              </a:rPr>
              <a:t>.</a:t>
            </a:r>
          </a:p>
          <a:p>
            <a:pPr algn="just"/>
            <a:endParaRPr lang="en-US" sz="2000" dirty="0" smtClean="0">
              <a:latin typeface="Casper"/>
            </a:endParaRPr>
          </a:p>
          <a:p>
            <a:pPr algn="just"/>
            <a:r>
              <a:rPr lang="en-US" sz="2000" dirty="0">
                <a:latin typeface="Casper" panose="02000506000000020004"/>
              </a:rPr>
              <a:t>The Internet of Things is simply "A network of </a:t>
            </a:r>
            <a:r>
              <a:rPr lang="en-US" sz="2000" b="1" dirty="0">
                <a:latin typeface="Casper" panose="02000506000000020004"/>
              </a:rPr>
              <a:t>Internet</a:t>
            </a:r>
            <a:r>
              <a:rPr lang="en-US" sz="2000" dirty="0">
                <a:latin typeface="Casper" panose="02000506000000020004"/>
              </a:rPr>
              <a:t> connected objects able to collect and exchange data." </a:t>
            </a:r>
            <a:endParaRPr lang="en-US" sz="2000" dirty="0" smtClean="0">
              <a:latin typeface="Casper" panose="02000506000000020004"/>
            </a:endParaRPr>
          </a:p>
          <a:p>
            <a:pPr algn="just"/>
            <a:endParaRPr lang="en-US" sz="2000" dirty="0" smtClean="0">
              <a:latin typeface="Casper" panose="02000506000000020004"/>
            </a:endParaRPr>
          </a:p>
          <a:p>
            <a:pPr algn="just"/>
            <a:r>
              <a:rPr lang="en-US" sz="2000" dirty="0" smtClean="0">
                <a:latin typeface="Casper" panose="02000506000000020004"/>
              </a:rPr>
              <a:t>In </a:t>
            </a:r>
            <a:r>
              <a:rPr lang="en-US" sz="2000" dirty="0">
                <a:latin typeface="Casper" panose="02000506000000020004"/>
              </a:rPr>
              <a:t>a simple way to put it, You have "things" that sense and collect data and send it to the internet. This data can be accessible by other "things" too.</a:t>
            </a:r>
            <a:endParaRPr lang="en-US" sz="2000" dirty="0">
              <a:latin typeface="Casper"/>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702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1457"/>
          </a:xfrm>
        </p:spPr>
        <p:txBody>
          <a:bodyPr>
            <a:normAutofit fontScale="90000"/>
          </a:bodyPr>
          <a:lstStyle/>
          <a:p>
            <a:r>
              <a:rPr lang="en-US" dirty="0" smtClean="0"/>
              <a:t>Actuation (CO-3)</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5" name="Rectangle 4"/>
          <p:cNvSpPr/>
          <p:nvPr/>
        </p:nvSpPr>
        <p:spPr>
          <a:xfrm>
            <a:off x="1" y="1228910"/>
            <a:ext cx="11949594" cy="646331"/>
          </a:xfrm>
          <a:prstGeom prst="rect">
            <a:avLst/>
          </a:prstGeom>
        </p:spPr>
        <p:txBody>
          <a:bodyPr wrap="square">
            <a:spAutoFit/>
          </a:bodyPr>
          <a:lstStyle/>
          <a:p>
            <a:pPr algn="just"/>
            <a:r>
              <a:rPr lang="en-US" b="1" dirty="0"/>
              <a:t>An actuator is a machine component or system that moves or controls the mechanism of the system. Sensors in the device sense the environment, then control signals are generated for the actuators according to the actions needed to perform</a:t>
            </a:r>
            <a:r>
              <a:rPr lang="en-US" b="1" dirty="0" smtClean="0"/>
              <a:t>.</a:t>
            </a:r>
          </a:p>
        </p:txBody>
      </p:sp>
      <p:pic>
        <p:nvPicPr>
          <p:cNvPr id="6" name="Picture 5"/>
          <p:cNvPicPr>
            <a:picLocks noChangeAspect="1"/>
          </p:cNvPicPr>
          <p:nvPr/>
        </p:nvPicPr>
        <p:blipFill rotWithShape="1">
          <a:blip r:embed="rId2"/>
          <a:srcRect t="1" b="21225"/>
          <a:stretch/>
        </p:blipFill>
        <p:spPr>
          <a:xfrm>
            <a:off x="1033848" y="4015594"/>
            <a:ext cx="10124303" cy="2340756"/>
          </a:xfrm>
          <a:prstGeom prst="rect">
            <a:avLst/>
          </a:prstGeom>
          <a:solidFill>
            <a:srgbClr val="ED7D31"/>
          </a:solidFill>
        </p:spPr>
      </p:pic>
      <p:sp>
        <p:nvSpPr>
          <p:cNvPr id="7" name="TextBox 6"/>
          <p:cNvSpPr txBox="1"/>
          <p:nvPr/>
        </p:nvSpPr>
        <p:spPr>
          <a:xfrm>
            <a:off x="0" y="1938947"/>
            <a:ext cx="5285135" cy="2031325"/>
          </a:xfrm>
          <a:prstGeom prst="rect">
            <a:avLst/>
          </a:prstGeom>
          <a:noFill/>
        </p:spPr>
        <p:txBody>
          <a:bodyPr wrap="square" rtlCol="0">
            <a:spAutoFit/>
          </a:bodyPr>
          <a:lstStyle/>
          <a:p>
            <a:r>
              <a:rPr lang="it-IT" b="1" dirty="0" err="1" smtClean="0"/>
              <a:t>Types</a:t>
            </a:r>
            <a:r>
              <a:rPr lang="it-IT" b="1" dirty="0" smtClean="0"/>
              <a:t> </a:t>
            </a:r>
            <a:r>
              <a:rPr lang="it-IT" b="1" dirty="0"/>
              <a:t>of Actuators :</a:t>
            </a:r>
          </a:p>
          <a:p>
            <a:endParaRPr lang="it-IT" b="1" dirty="0"/>
          </a:p>
          <a:p>
            <a:pPr marL="342900" indent="-342900">
              <a:buAutoNum type="arabicPeriod"/>
            </a:pPr>
            <a:r>
              <a:rPr lang="it-IT" b="1" dirty="0" err="1" smtClean="0"/>
              <a:t>Hydraulic</a:t>
            </a:r>
            <a:r>
              <a:rPr lang="it-IT" b="1" dirty="0" smtClean="0"/>
              <a:t> Actuators</a:t>
            </a:r>
          </a:p>
          <a:p>
            <a:pPr marL="342900" indent="-342900">
              <a:buAutoNum type="arabicPeriod"/>
            </a:pPr>
            <a:r>
              <a:rPr lang="en-US" b="1" dirty="0" smtClean="0"/>
              <a:t>Pneumatic Actuators </a:t>
            </a:r>
          </a:p>
          <a:p>
            <a:pPr marL="342900" indent="-342900">
              <a:buAutoNum type="arabicPeriod"/>
            </a:pPr>
            <a:r>
              <a:rPr lang="en-US" b="1" dirty="0" smtClean="0"/>
              <a:t>Electrical Actuators</a:t>
            </a:r>
          </a:p>
          <a:p>
            <a:pPr marL="342900" indent="-342900">
              <a:buAutoNum type="arabicPeriod"/>
            </a:pPr>
            <a:r>
              <a:rPr lang="en-US" b="1" dirty="0" smtClean="0"/>
              <a:t>Thermal/Magnetic Actuators</a:t>
            </a:r>
          </a:p>
          <a:p>
            <a:pPr marL="342900" indent="-342900">
              <a:buAutoNum type="arabicPeriod"/>
            </a:pPr>
            <a:r>
              <a:rPr lang="en-US" b="1" dirty="0" smtClean="0"/>
              <a:t>Mechanical Actuators</a:t>
            </a:r>
            <a:endParaRPr lang="en-US" b="1" dirty="0"/>
          </a:p>
        </p:txBody>
      </p:sp>
    </p:spTree>
    <p:extLst>
      <p:ext uri="{BB962C8B-B14F-4D97-AF65-F5344CB8AC3E}">
        <p14:creationId xmlns:p14="http://schemas.microsoft.com/office/powerpoint/2010/main" val="2108247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pic>
        <p:nvPicPr>
          <p:cNvPr id="5" name="Picture 4"/>
          <p:cNvPicPr>
            <a:picLocks noChangeAspect="1"/>
          </p:cNvPicPr>
          <p:nvPr/>
        </p:nvPicPr>
        <p:blipFill rotWithShape="1">
          <a:blip r:embed="rId2"/>
          <a:srcRect b="17370"/>
          <a:stretch/>
        </p:blipFill>
        <p:spPr>
          <a:xfrm>
            <a:off x="805744" y="245782"/>
            <a:ext cx="10788776" cy="5816840"/>
          </a:xfrm>
          <a:prstGeom prst="rect">
            <a:avLst/>
          </a:prstGeom>
        </p:spPr>
      </p:pic>
    </p:spTree>
    <p:extLst>
      <p:ext uri="{BB962C8B-B14F-4D97-AF65-F5344CB8AC3E}">
        <p14:creationId xmlns:p14="http://schemas.microsoft.com/office/powerpoint/2010/main" val="231038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201"/>
            <a:ext cx="10515600" cy="791964"/>
          </a:xfrm>
        </p:spPr>
        <p:txBody>
          <a:bodyPr>
            <a:normAutofit/>
          </a:bodyPr>
          <a:lstStyle/>
          <a:p>
            <a:r>
              <a:rPr lang="en-US" dirty="0" smtClean="0"/>
              <a:t>Sensors &amp;  Actuators (CO-3)</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pic>
        <p:nvPicPr>
          <p:cNvPr id="5" name="Picture 4"/>
          <p:cNvPicPr>
            <a:picLocks noChangeAspect="1"/>
          </p:cNvPicPr>
          <p:nvPr/>
        </p:nvPicPr>
        <p:blipFill rotWithShape="1">
          <a:blip r:embed="rId2"/>
          <a:srcRect b="3100"/>
          <a:stretch/>
        </p:blipFill>
        <p:spPr>
          <a:xfrm>
            <a:off x="792086" y="1010438"/>
            <a:ext cx="10515643" cy="5666400"/>
          </a:xfrm>
          <a:prstGeom prst="rect">
            <a:avLst/>
          </a:prstGeom>
        </p:spPr>
      </p:pic>
    </p:spTree>
    <p:extLst>
      <p:ext uri="{BB962C8B-B14F-4D97-AF65-F5344CB8AC3E}">
        <p14:creationId xmlns:p14="http://schemas.microsoft.com/office/powerpoint/2010/main" val="266264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5" name="Picture 4"/>
          <p:cNvPicPr>
            <a:picLocks noChangeAspect="1"/>
          </p:cNvPicPr>
          <p:nvPr/>
        </p:nvPicPr>
        <p:blipFill rotWithShape="1">
          <a:blip r:embed="rId2"/>
          <a:srcRect t="-1" b="7348"/>
          <a:stretch/>
        </p:blipFill>
        <p:spPr>
          <a:xfrm>
            <a:off x="762000" y="0"/>
            <a:ext cx="11037370" cy="6354000"/>
          </a:xfrm>
          <a:prstGeom prst="rect">
            <a:avLst/>
          </a:prstGeom>
        </p:spPr>
      </p:pic>
    </p:spTree>
    <p:extLst>
      <p:ext uri="{BB962C8B-B14F-4D97-AF65-F5344CB8AC3E}">
        <p14:creationId xmlns:p14="http://schemas.microsoft.com/office/powerpoint/2010/main" val="24765150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1656"/>
          </a:xfrm>
        </p:spPr>
        <p:txBody>
          <a:bodyPr>
            <a:normAutofit fontScale="90000"/>
          </a:bodyPr>
          <a:lstStyle/>
          <a:p>
            <a:r>
              <a:rPr lang="en-US" b="1" dirty="0" smtClean="0"/>
              <a:t>Smart Objects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sp>
        <p:nvSpPr>
          <p:cNvPr id="5" name="Rectangle 4"/>
          <p:cNvSpPr/>
          <p:nvPr/>
        </p:nvSpPr>
        <p:spPr>
          <a:xfrm>
            <a:off x="-1" y="1037746"/>
            <a:ext cx="12045191" cy="4247317"/>
          </a:xfrm>
          <a:prstGeom prst="rect">
            <a:avLst/>
          </a:prstGeom>
        </p:spPr>
        <p:txBody>
          <a:bodyPr wrap="square">
            <a:spAutoFit/>
          </a:bodyPr>
          <a:lstStyle/>
          <a:p>
            <a:pPr algn="just"/>
            <a:endParaRPr lang="en-US" dirty="0" smtClean="0"/>
          </a:p>
          <a:p>
            <a:pPr algn="just"/>
            <a:r>
              <a:rPr lang="en-US" dirty="0" smtClean="0"/>
              <a:t>The </a:t>
            </a:r>
            <a:r>
              <a:rPr lang="en-US" dirty="0"/>
              <a:t>concept of smart in </a:t>
            </a:r>
            <a:r>
              <a:rPr lang="en-US" dirty="0" err="1"/>
              <a:t>IoT</a:t>
            </a:r>
            <a:r>
              <a:rPr lang="en-US" dirty="0"/>
              <a:t> is used for physical objects that are active, digital, networked, can operate to some extent autonomously, reconfigurable and has local control of the resources. The smart objects need energy, data storage, etc.</a:t>
            </a:r>
          </a:p>
          <a:p>
            <a:pPr algn="just"/>
            <a:endParaRPr lang="en-US" dirty="0" smtClean="0"/>
          </a:p>
          <a:p>
            <a:pPr algn="just"/>
            <a:r>
              <a:rPr lang="en-US" dirty="0" smtClean="0"/>
              <a:t>A </a:t>
            </a:r>
            <a:r>
              <a:rPr lang="en-US" dirty="0"/>
              <a:t>smart object is an object that enhances the interaction with other smart objects as well as with people also. The world of </a:t>
            </a:r>
            <a:r>
              <a:rPr lang="en-US" dirty="0" err="1"/>
              <a:t>IoT</a:t>
            </a:r>
            <a:r>
              <a:rPr lang="en-US" dirty="0"/>
              <a:t> is the network of interconnected heterogeneous objects (such as smart devices, smart objects, sensors, actuators, RFID, embedded computers, etc.) uniquely addressable and based on standard communication protocols</a:t>
            </a:r>
            <a:r>
              <a:rPr lang="en-US" dirty="0" smtClean="0"/>
              <a:t>.</a:t>
            </a:r>
            <a:endParaRPr lang="en-US" dirty="0"/>
          </a:p>
          <a:p>
            <a:endParaRPr lang="en-US" dirty="0" smtClean="0"/>
          </a:p>
          <a:p>
            <a:r>
              <a:rPr lang="en-US" dirty="0" smtClean="0"/>
              <a:t>In </a:t>
            </a:r>
            <a:r>
              <a:rPr lang="en-US" dirty="0"/>
              <a:t>a day to day life, people have a lot of object with internet or wireless or wired connection. Such as:</a:t>
            </a:r>
          </a:p>
          <a:p>
            <a:r>
              <a:rPr lang="en-US" dirty="0" smtClean="0"/>
              <a:t>1. Smartphone</a:t>
            </a:r>
            <a:endParaRPr lang="en-US" dirty="0"/>
          </a:p>
          <a:p>
            <a:r>
              <a:rPr lang="en-US" dirty="0" smtClean="0"/>
              <a:t>2. Tablets</a:t>
            </a:r>
            <a:endParaRPr lang="en-US" dirty="0"/>
          </a:p>
          <a:p>
            <a:r>
              <a:rPr lang="en-US" dirty="0" smtClean="0"/>
              <a:t>3. TV </a:t>
            </a:r>
            <a:r>
              <a:rPr lang="en-US" dirty="0"/>
              <a:t>computer</a:t>
            </a:r>
          </a:p>
          <a:p>
            <a:pPr algn="just"/>
            <a:endParaRPr lang="en-US" dirty="0" smtClean="0"/>
          </a:p>
          <a:p>
            <a:pPr algn="just"/>
            <a:r>
              <a:rPr lang="en-US" dirty="0" smtClean="0"/>
              <a:t>These </a:t>
            </a:r>
            <a:r>
              <a:rPr lang="en-US" dirty="0"/>
              <a:t>objects can be interconnected among them and facilitate our daily life (smart home, smart cities) no matter the situation, localization, accessibility to a sensor, size, scenario or the risk of danger.</a:t>
            </a:r>
          </a:p>
        </p:txBody>
      </p:sp>
    </p:spTree>
    <p:extLst>
      <p:ext uri="{BB962C8B-B14F-4D97-AF65-F5344CB8AC3E}">
        <p14:creationId xmlns:p14="http://schemas.microsoft.com/office/powerpoint/2010/main" val="2740554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5" name="Picture 4"/>
          <p:cNvPicPr>
            <a:picLocks noChangeAspect="1"/>
          </p:cNvPicPr>
          <p:nvPr/>
        </p:nvPicPr>
        <p:blipFill>
          <a:blip r:embed="rId2"/>
          <a:stretch>
            <a:fillRect/>
          </a:stretch>
        </p:blipFill>
        <p:spPr>
          <a:xfrm>
            <a:off x="1010594" y="710037"/>
            <a:ext cx="10693180" cy="5120458"/>
          </a:xfrm>
          <a:prstGeom prst="rect">
            <a:avLst/>
          </a:prstGeom>
        </p:spPr>
      </p:pic>
    </p:spTree>
    <p:extLst>
      <p:ext uri="{BB962C8B-B14F-4D97-AF65-F5344CB8AC3E}">
        <p14:creationId xmlns:p14="http://schemas.microsoft.com/office/powerpoint/2010/main" val="1143232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pic>
        <p:nvPicPr>
          <p:cNvPr id="5" name="Picture 4"/>
          <p:cNvPicPr>
            <a:picLocks noChangeAspect="1"/>
          </p:cNvPicPr>
          <p:nvPr/>
        </p:nvPicPr>
        <p:blipFill>
          <a:blip r:embed="rId2"/>
          <a:stretch>
            <a:fillRect/>
          </a:stretch>
        </p:blipFill>
        <p:spPr>
          <a:xfrm>
            <a:off x="887686" y="1106018"/>
            <a:ext cx="7224382" cy="4738472"/>
          </a:xfrm>
          <a:prstGeom prst="rect">
            <a:avLst/>
          </a:prstGeom>
        </p:spPr>
      </p:pic>
      <p:sp>
        <p:nvSpPr>
          <p:cNvPr id="6" name="TextBox 5"/>
          <p:cNvSpPr txBox="1"/>
          <p:nvPr/>
        </p:nvSpPr>
        <p:spPr>
          <a:xfrm>
            <a:off x="833058" y="382328"/>
            <a:ext cx="6705430" cy="523220"/>
          </a:xfrm>
          <a:prstGeom prst="rect">
            <a:avLst/>
          </a:prstGeom>
          <a:noFill/>
        </p:spPr>
        <p:txBody>
          <a:bodyPr wrap="square" rtlCol="0">
            <a:spAutoFit/>
          </a:bodyPr>
          <a:lstStyle/>
          <a:p>
            <a:r>
              <a:rPr lang="en-US" sz="2800" b="1" dirty="0" smtClean="0"/>
              <a:t>Capabilities required in every smart Objects </a:t>
            </a:r>
            <a:endParaRPr lang="en-US" sz="2800" b="1" dirty="0"/>
          </a:p>
        </p:txBody>
      </p:sp>
    </p:spTree>
    <p:extLst>
      <p:ext uri="{BB962C8B-B14F-4D97-AF65-F5344CB8AC3E}">
        <p14:creationId xmlns:p14="http://schemas.microsoft.com/office/powerpoint/2010/main" val="407450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164"/>
            <a:ext cx="10515600" cy="873891"/>
          </a:xfrm>
        </p:spPr>
        <p:txBody>
          <a:bodyPr/>
          <a:lstStyle/>
          <a:p>
            <a:r>
              <a:rPr lang="en-US" b="1" dirty="0" smtClean="0"/>
              <a:t>Smart Applications (CO-2)</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sp>
        <p:nvSpPr>
          <p:cNvPr id="6" name="Rectangle 5"/>
          <p:cNvSpPr/>
          <p:nvPr/>
        </p:nvSpPr>
        <p:spPr>
          <a:xfrm>
            <a:off x="0" y="1153188"/>
            <a:ext cx="12058847" cy="3693319"/>
          </a:xfrm>
          <a:prstGeom prst="rect">
            <a:avLst/>
          </a:prstGeom>
        </p:spPr>
        <p:txBody>
          <a:bodyPr wrap="square">
            <a:spAutoFit/>
          </a:bodyPr>
          <a:lstStyle/>
          <a:p>
            <a:pPr algn="just"/>
            <a:endParaRPr lang="en-US" dirty="0" smtClean="0"/>
          </a:p>
          <a:p>
            <a:pPr algn="just"/>
            <a:r>
              <a:rPr lang="en-US" dirty="0" smtClean="0"/>
              <a:t>Smart </a:t>
            </a:r>
            <a:r>
              <a:rPr lang="en-US" dirty="0"/>
              <a:t>Apps are innovative systems that gather tremendous amounts of data from sensors and other sources, using machine learning algorithms and predictive analytics to make this information actionable for users and to improve experiences. Unlike their predecessors they are</a:t>
            </a:r>
            <a:r>
              <a:rPr lang="en-US" dirty="0" smtClean="0"/>
              <a:t>:</a:t>
            </a:r>
          </a:p>
          <a:p>
            <a:pPr algn="just"/>
            <a:endParaRPr lang="en-US" dirty="0"/>
          </a:p>
          <a:p>
            <a:pPr marL="342900" indent="-342900" algn="just">
              <a:buAutoNum type="arabicPeriod"/>
            </a:pPr>
            <a:r>
              <a:rPr lang="en-US" dirty="0" smtClean="0"/>
              <a:t>Intelligent </a:t>
            </a:r>
            <a:r>
              <a:rPr lang="en-US" dirty="0"/>
              <a:t>– Smart Apps use analytics, machine learning and AI services to make recommendations and predictions that guide users and things to take the next best action</a:t>
            </a:r>
            <a:r>
              <a:rPr lang="en-US" dirty="0" smtClean="0"/>
              <a:t>.</a:t>
            </a:r>
          </a:p>
          <a:p>
            <a:pPr algn="just"/>
            <a:endParaRPr lang="en-US" dirty="0"/>
          </a:p>
          <a:p>
            <a:pPr algn="just"/>
            <a:r>
              <a:rPr lang="en-US" dirty="0" smtClean="0"/>
              <a:t>2. Contextual </a:t>
            </a:r>
            <a:r>
              <a:rPr lang="en-US" dirty="0"/>
              <a:t>– Using personal, sensor and location data, Smart Apps are personalized, embedded in users’ processes and available on any channel/device</a:t>
            </a:r>
            <a:r>
              <a:rPr lang="en-US" dirty="0" smtClean="0"/>
              <a:t>.</a:t>
            </a:r>
          </a:p>
          <a:p>
            <a:pPr algn="just"/>
            <a:endParaRPr lang="en-US" dirty="0"/>
          </a:p>
          <a:p>
            <a:pPr algn="just"/>
            <a:r>
              <a:rPr lang="en-US" dirty="0" smtClean="0"/>
              <a:t>3. Proactive </a:t>
            </a:r>
            <a:r>
              <a:rPr lang="en-US" dirty="0"/>
              <a:t>– Smart Apps come to the user versus the other way around, leveraging push notifications, chat bots and messaging services to proactively interact with users and give them smart recommendations of what to do and when.</a:t>
            </a:r>
          </a:p>
        </p:txBody>
      </p:sp>
    </p:spTree>
    <p:extLst>
      <p:ext uri="{BB962C8B-B14F-4D97-AF65-F5344CB8AC3E}">
        <p14:creationId xmlns:p14="http://schemas.microsoft.com/office/powerpoint/2010/main" val="907354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pic>
        <p:nvPicPr>
          <p:cNvPr id="5" name="Picture 4"/>
          <p:cNvPicPr>
            <a:picLocks noChangeAspect="1"/>
          </p:cNvPicPr>
          <p:nvPr/>
        </p:nvPicPr>
        <p:blipFill rotWithShape="1">
          <a:blip r:embed="rId2"/>
          <a:srcRect b="6573"/>
          <a:stretch/>
        </p:blipFill>
        <p:spPr>
          <a:xfrm>
            <a:off x="996937" y="628109"/>
            <a:ext cx="10529299" cy="5598367"/>
          </a:xfrm>
          <a:prstGeom prst="rect">
            <a:avLst/>
          </a:prstGeom>
        </p:spPr>
      </p:pic>
    </p:spTree>
    <p:extLst>
      <p:ext uri="{BB962C8B-B14F-4D97-AF65-F5344CB8AC3E}">
        <p14:creationId xmlns:p14="http://schemas.microsoft.com/office/powerpoint/2010/main" val="121323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pic>
        <p:nvPicPr>
          <p:cNvPr id="5" name="Picture 4"/>
          <p:cNvPicPr>
            <a:picLocks noChangeAspect="1"/>
          </p:cNvPicPr>
          <p:nvPr/>
        </p:nvPicPr>
        <p:blipFill>
          <a:blip r:embed="rId2"/>
          <a:stretch>
            <a:fillRect/>
          </a:stretch>
        </p:blipFill>
        <p:spPr>
          <a:xfrm>
            <a:off x="764774" y="95582"/>
            <a:ext cx="11061910" cy="6305218"/>
          </a:xfrm>
          <a:prstGeom prst="rect">
            <a:avLst/>
          </a:prstGeom>
        </p:spPr>
      </p:pic>
    </p:spTree>
    <p:extLst>
      <p:ext uri="{BB962C8B-B14F-4D97-AF65-F5344CB8AC3E}">
        <p14:creationId xmlns:p14="http://schemas.microsoft.com/office/powerpoint/2010/main" val="301243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panose="02000506000000020004"/>
              </a:rPr>
              <a:t>Historical Background (CO1)</a:t>
            </a:r>
            <a:endParaRPr lang="en-US" dirty="0">
              <a:latin typeface="Casper" panose="02000506000000020004"/>
            </a:endParaRPr>
          </a:p>
        </p:txBody>
      </p:sp>
      <p:sp>
        <p:nvSpPr>
          <p:cNvPr id="3" name="Content Placeholder 2"/>
          <p:cNvSpPr>
            <a:spLocks noGrp="1"/>
          </p:cNvSpPr>
          <p:nvPr>
            <p:ph idx="1"/>
          </p:nvPr>
        </p:nvSpPr>
        <p:spPr>
          <a:xfrm>
            <a:off x="838200" y="1638547"/>
            <a:ext cx="10515600" cy="4538416"/>
          </a:xfrm>
        </p:spPr>
        <p:txBody>
          <a:bodyPr>
            <a:noAutofit/>
          </a:bodyPr>
          <a:lstStyle/>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In mid 1982 the idea of the system of shrewd gadgets was talked about, with an adjusted Coke machine. This coke machine is adjusted at "Carnegie Mellon University" and turning into the primary Internet-associated apparatus. This machine had the option to report its stock and whether recently stacked beverages were cold. </a:t>
            </a:r>
          </a:p>
          <a:p>
            <a:pPr algn="just"/>
            <a:endParaRPr lang="en-US" sz="1800" dirty="0">
              <a:solidFill>
                <a:schemeClr val="tx1">
                  <a:lumMod val="85000"/>
                  <a:lumOff val="15000"/>
                </a:schemeClr>
              </a:solidFill>
              <a:latin typeface="Casper" panose="02000506000000020004" pitchFamily="2" charset="0"/>
              <a:cs typeface="Arial" panose="020B0604020202020204" pitchFamily="34" charset="0"/>
            </a:endParaRPr>
          </a:p>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In 1994 Reza </a:t>
            </a:r>
            <a:r>
              <a:rPr lang="en-US" sz="1800" dirty="0" err="1">
                <a:solidFill>
                  <a:schemeClr val="tx1">
                    <a:lumMod val="85000"/>
                    <a:lumOff val="15000"/>
                  </a:schemeClr>
                </a:solidFill>
                <a:latin typeface="Casper" panose="02000506000000020004" pitchFamily="2" charset="0"/>
                <a:cs typeface="Arial" panose="020B0604020202020204" pitchFamily="34" charset="0"/>
              </a:rPr>
              <a:t>Raji</a:t>
            </a:r>
            <a:r>
              <a:rPr lang="en-US" sz="1800" dirty="0">
                <a:solidFill>
                  <a:schemeClr val="tx1">
                    <a:lumMod val="85000"/>
                    <a:lumOff val="15000"/>
                  </a:schemeClr>
                </a:solidFill>
                <a:latin typeface="Casper" panose="02000506000000020004" pitchFamily="2" charset="0"/>
                <a:cs typeface="Arial" panose="020B0604020202020204" pitchFamily="34" charset="0"/>
              </a:rPr>
              <a:t> clarified the possibility of </a:t>
            </a:r>
            <a:r>
              <a:rPr lang="en-US" sz="1800" dirty="0" err="1">
                <a:solidFill>
                  <a:schemeClr val="tx1">
                    <a:lumMod val="85000"/>
                    <a:lumOff val="15000"/>
                  </a:schemeClr>
                </a:solidFill>
                <a:latin typeface="Casper" panose="02000506000000020004" pitchFamily="2" charset="0"/>
                <a:cs typeface="Arial" panose="020B0604020202020204" pitchFamily="34" charset="0"/>
              </a:rPr>
              <a:t>IoT</a:t>
            </a:r>
            <a:r>
              <a:rPr lang="en-US" sz="1800" dirty="0">
                <a:solidFill>
                  <a:schemeClr val="tx1">
                    <a:lumMod val="85000"/>
                    <a:lumOff val="15000"/>
                  </a:schemeClr>
                </a:solidFill>
                <a:latin typeface="Casper" panose="02000506000000020004" pitchFamily="2" charset="0"/>
                <a:cs typeface="Arial" panose="020B0604020202020204" pitchFamily="34" charset="0"/>
              </a:rPr>
              <a:t> as "little parcels of information to an enormous arrangement of hubs, to coordinate and mechanize everything from home machines to whole processing plants". After that numerous organizations proposed different arrangements like Microsoft's at Work or Novell's Nest. Bill Joy proposed Device to Device (D2D) correspondence as a piece of his "Six Webs" structures at the World Economic Forum at Davos in 1999. </a:t>
            </a:r>
          </a:p>
          <a:p>
            <a:pPr algn="just"/>
            <a:endParaRPr lang="en-US" sz="1800" dirty="0">
              <a:solidFill>
                <a:schemeClr val="tx1">
                  <a:lumMod val="85000"/>
                  <a:lumOff val="15000"/>
                </a:schemeClr>
              </a:solidFill>
              <a:latin typeface="Casper" panose="02000506000000020004" pitchFamily="2" charset="0"/>
              <a:cs typeface="Arial" panose="020B0604020202020204" pitchFamily="34" charset="0"/>
            </a:endParaRPr>
          </a:p>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The idea of Internet of Things originally wound up mainstream in 1999. English business visionary Kevin Ashton initially utilized the term Internet of Things in 1999 while working at Auto-ID labs. Other than that close field correspondence, standardized identification scanners, QR code scanners and computerized watermarking are the different gadgets which are taking a shot at </a:t>
            </a:r>
            <a:r>
              <a:rPr lang="en-US" sz="1800" dirty="0" err="1">
                <a:solidFill>
                  <a:schemeClr val="tx1">
                    <a:lumMod val="85000"/>
                    <a:lumOff val="15000"/>
                  </a:schemeClr>
                </a:solidFill>
                <a:latin typeface="Casper" panose="02000506000000020004" pitchFamily="2" charset="0"/>
                <a:cs typeface="Arial" panose="020B0604020202020204" pitchFamily="34" charset="0"/>
              </a:rPr>
              <a:t>IoT</a:t>
            </a:r>
            <a:r>
              <a:rPr lang="en-US" sz="1800" dirty="0">
                <a:solidFill>
                  <a:schemeClr val="tx1">
                    <a:lumMod val="85000"/>
                    <a:lumOff val="15000"/>
                  </a:schemeClr>
                </a:solidFill>
                <a:latin typeface="Casper" panose="02000506000000020004" pitchFamily="2" charset="0"/>
                <a:cs typeface="Arial" panose="020B0604020202020204" pitchFamily="34" charset="0"/>
              </a:rPr>
              <a:t> in the present situation.</a:t>
            </a:r>
            <a:endParaRPr lang="en-US" sz="1800" dirty="0"/>
          </a:p>
        </p:txBody>
      </p:sp>
      <p:sp>
        <p:nvSpPr>
          <p:cNvPr id="4" name="Slide Number Placeholder 3"/>
          <p:cNvSpPr>
            <a:spLocks noGrp="1"/>
          </p:cNvSpPr>
          <p:nvPr>
            <p:ph type="sldNum" sz="quarter" idx="12"/>
          </p:nvPr>
        </p:nvSpPr>
        <p:spPr/>
        <p:txBody>
          <a:bodyPr/>
          <a:lstStyle/>
          <a:p>
            <a:fld id="{BDCDBBEF-AA6C-4BA6-85B2-A17D7F280E38}" type="slidenum">
              <a:rPr lang="en-US" smtClean="0"/>
              <a:t>3</a:t>
            </a:fld>
            <a:endParaRPr lang="en-US"/>
          </a:p>
        </p:txBody>
      </p:sp>
      <p:sp>
        <p:nvSpPr>
          <p:cNvPr id="5" name="TextBox 4"/>
          <p:cNvSpPr txBox="1"/>
          <p:nvPr/>
        </p:nvSpPr>
        <p:spPr>
          <a:xfrm>
            <a:off x="8904155" y="9831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6563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039"/>
          </a:xfrm>
        </p:spPr>
        <p:txBody>
          <a:bodyPr>
            <a:normAutofit fontScale="90000"/>
          </a:bodyPr>
          <a:lstStyle/>
          <a:p>
            <a:r>
              <a:rPr lang="en-US" b="1" dirty="0" smtClean="0"/>
              <a:t>Summary</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sp>
        <p:nvSpPr>
          <p:cNvPr id="5" name="Rectangle 4"/>
          <p:cNvSpPr/>
          <p:nvPr/>
        </p:nvSpPr>
        <p:spPr>
          <a:xfrm>
            <a:off x="0" y="1161026"/>
            <a:ext cx="12031534" cy="523220"/>
          </a:xfrm>
          <a:prstGeom prst="rect">
            <a:avLst/>
          </a:prstGeom>
        </p:spPr>
        <p:txBody>
          <a:bodyPr wrap="square">
            <a:spAutoFit/>
          </a:bodyPr>
          <a:lstStyle/>
          <a:p>
            <a:pPr algn="just"/>
            <a:r>
              <a:rPr lang="en-US" sz="1400" dirty="0"/>
              <a:t>The Internet of Things (</a:t>
            </a:r>
            <a:r>
              <a:rPr lang="en-US" sz="1400" dirty="0" err="1"/>
              <a:t>IoT</a:t>
            </a:r>
            <a:r>
              <a:rPr lang="en-US" sz="1400" dirty="0"/>
              <a:t>) unites physical objects with the virtual world. Smart devices and machines are connected to each other and the Internet. They capture information about their direct environment with the aid of sensors, then analyze and link it and make it available in a network.</a:t>
            </a:r>
          </a:p>
        </p:txBody>
      </p:sp>
      <p:sp>
        <p:nvSpPr>
          <p:cNvPr id="6" name="TextBox 5"/>
          <p:cNvSpPr txBox="1"/>
          <p:nvPr/>
        </p:nvSpPr>
        <p:spPr>
          <a:xfrm>
            <a:off x="0" y="1714539"/>
            <a:ext cx="11825111" cy="4832092"/>
          </a:xfrm>
          <a:prstGeom prst="rect">
            <a:avLst/>
          </a:prstGeom>
          <a:noFill/>
        </p:spPr>
        <p:txBody>
          <a:bodyPr wrap="square" rtlCol="0">
            <a:spAutoFit/>
          </a:bodyPr>
          <a:lstStyle/>
          <a:p>
            <a:pPr algn="just"/>
            <a:r>
              <a:rPr lang="en-US" sz="1400" b="1" dirty="0" err="1"/>
              <a:t>IoT</a:t>
            </a:r>
            <a:r>
              <a:rPr lang="en-US" sz="1400" b="1" dirty="0"/>
              <a:t> − </a:t>
            </a:r>
            <a:r>
              <a:rPr lang="en-US" sz="1400" b="1" dirty="0" smtClean="0"/>
              <a:t>Advantages</a:t>
            </a:r>
          </a:p>
          <a:p>
            <a:pPr algn="just"/>
            <a:endParaRPr lang="en-US" sz="1400" b="1" dirty="0"/>
          </a:p>
          <a:p>
            <a:pPr marL="342900" indent="-342900" algn="just">
              <a:buAutoNum type="arabicPeriod"/>
            </a:pPr>
            <a:r>
              <a:rPr lang="en-US" sz="1400" dirty="0" smtClean="0"/>
              <a:t>Improved </a:t>
            </a:r>
            <a:r>
              <a:rPr lang="en-US" sz="1400" dirty="0"/>
              <a:t>Customer Engagement − Current analytics suffer from blind-spots and significant flaws in accuracy; and as noted, engagement remains passive. </a:t>
            </a:r>
            <a:r>
              <a:rPr lang="en-US" sz="1400" dirty="0" err="1"/>
              <a:t>IoT</a:t>
            </a:r>
            <a:r>
              <a:rPr lang="en-US" sz="1400" dirty="0"/>
              <a:t> completely transforms this to achieve richer and more effective engagement with audiences.</a:t>
            </a:r>
          </a:p>
          <a:p>
            <a:pPr marL="342900" indent="-342900" algn="just">
              <a:buAutoNum type="arabicPeriod"/>
            </a:pPr>
            <a:r>
              <a:rPr lang="en-US" sz="1400" dirty="0" smtClean="0"/>
              <a:t>Technology </a:t>
            </a:r>
            <a:r>
              <a:rPr lang="en-US" sz="1400" dirty="0"/>
              <a:t>Optimization − The same technologies and data which improve the customer experience also improve device use, and aid in more potent improvements to technology. </a:t>
            </a:r>
            <a:r>
              <a:rPr lang="en-US" sz="1400" dirty="0" err="1"/>
              <a:t>IoT</a:t>
            </a:r>
            <a:r>
              <a:rPr lang="en-US" sz="1400" dirty="0"/>
              <a:t> unlocks a world of critical functional and field </a:t>
            </a:r>
            <a:r>
              <a:rPr lang="en-US" sz="1400" dirty="0" smtClean="0"/>
              <a:t>data.</a:t>
            </a:r>
          </a:p>
          <a:p>
            <a:pPr marL="342900" indent="-342900" algn="just">
              <a:buAutoNum type="arabicPeriod"/>
            </a:pPr>
            <a:r>
              <a:rPr lang="en-US" sz="1400" dirty="0" smtClean="0"/>
              <a:t>Reduced </a:t>
            </a:r>
            <a:r>
              <a:rPr lang="en-US" sz="1400" dirty="0"/>
              <a:t>Waste − </a:t>
            </a:r>
            <a:r>
              <a:rPr lang="en-US" sz="1400" dirty="0" err="1"/>
              <a:t>IoT</a:t>
            </a:r>
            <a:r>
              <a:rPr lang="en-US" sz="1400" dirty="0"/>
              <a:t> makes areas of improvement clear. Current analytics give us superficial insight, but </a:t>
            </a:r>
            <a:r>
              <a:rPr lang="en-US" sz="1400" dirty="0" err="1"/>
              <a:t>IoT</a:t>
            </a:r>
            <a:r>
              <a:rPr lang="en-US" sz="1400" dirty="0"/>
              <a:t> provides real-world information leading to more effective management of </a:t>
            </a:r>
            <a:r>
              <a:rPr lang="en-US" sz="1400" dirty="0" smtClean="0"/>
              <a:t>resources.</a:t>
            </a:r>
          </a:p>
          <a:p>
            <a:pPr marL="342900" indent="-342900" algn="just">
              <a:buAutoNum type="arabicPeriod"/>
            </a:pPr>
            <a:r>
              <a:rPr lang="en-US" sz="1400" dirty="0" smtClean="0"/>
              <a:t>Enhanced </a:t>
            </a:r>
            <a:r>
              <a:rPr lang="en-US" sz="1400" dirty="0"/>
              <a:t>Data Collection − Modern data collection suffers from its limitations and its design for passive use. </a:t>
            </a:r>
            <a:r>
              <a:rPr lang="en-US" sz="1400" dirty="0" err="1"/>
              <a:t>IoT</a:t>
            </a:r>
            <a:r>
              <a:rPr lang="en-US" sz="1400" dirty="0"/>
              <a:t> breaks it out of those spaces, and places it exactly where humans really want to go to analyze our world. It allows an accurate picture of everything.</a:t>
            </a:r>
          </a:p>
          <a:p>
            <a:pPr algn="just"/>
            <a:endParaRPr lang="en-US" sz="1400" b="1" dirty="0" smtClean="0"/>
          </a:p>
          <a:p>
            <a:pPr algn="just"/>
            <a:r>
              <a:rPr lang="en-US" sz="1400" b="1" dirty="0" err="1" smtClean="0"/>
              <a:t>IoT</a:t>
            </a:r>
            <a:r>
              <a:rPr lang="en-US" sz="1400" b="1" dirty="0" smtClean="0"/>
              <a:t> </a:t>
            </a:r>
            <a:r>
              <a:rPr lang="en-US" sz="1400" b="1" dirty="0"/>
              <a:t>− </a:t>
            </a:r>
            <a:r>
              <a:rPr lang="en-US" sz="1400" b="1" dirty="0" smtClean="0"/>
              <a:t>Disadvantages</a:t>
            </a:r>
          </a:p>
          <a:p>
            <a:pPr algn="just"/>
            <a:endParaRPr lang="en-US" sz="1400" b="1" dirty="0"/>
          </a:p>
          <a:p>
            <a:pPr marL="342900" indent="-342900" algn="just">
              <a:buAutoNum type="arabicPeriod"/>
            </a:pPr>
            <a:r>
              <a:rPr lang="en-US" sz="1400" dirty="0" smtClean="0"/>
              <a:t>Security </a:t>
            </a:r>
            <a:r>
              <a:rPr lang="en-US" sz="1400" dirty="0"/>
              <a:t>− </a:t>
            </a:r>
            <a:r>
              <a:rPr lang="en-US" sz="1400" dirty="0" err="1"/>
              <a:t>IoT</a:t>
            </a:r>
            <a:r>
              <a:rPr lang="en-US" sz="1400" dirty="0"/>
              <a:t> creates an ecosystem of constantly connected devices communicating over networks. The system offers little control despite any security measures. This leaves users exposed to various kinds of attackers.</a:t>
            </a:r>
          </a:p>
          <a:p>
            <a:pPr marL="342900" indent="-342900" algn="just">
              <a:buAutoNum type="arabicPeriod"/>
            </a:pPr>
            <a:r>
              <a:rPr lang="en-US" sz="1400" dirty="0" smtClean="0"/>
              <a:t>Privacy </a:t>
            </a:r>
            <a:r>
              <a:rPr lang="en-US" sz="1400" dirty="0"/>
              <a:t>− The sophistication of </a:t>
            </a:r>
            <a:r>
              <a:rPr lang="en-US" sz="1400" dirty="0" err="1"/>
              <a:t>IoT</a:t>
            </a:r>
            <a:r>
              <a:rPr lang="en-US" sz="1400" dirty="0"/>
              <a:t> provides substantial personal data in extreme detail without the user's active </a:t>
            </a:r>
            <a:r>
              <a:rPr lang="en-US" sz="1400" dirty="0" smtClean="0"/>
              <a:t>participation.</a:t>
            </a:r>
          </a:p>
          <a:p>
            <a:pPr marL="342900" indent="-342900" algn="just">
              <a:buAutoNum type="arabicPeriod"/>
            </a:pPr>
            <a:r>
              <a:rPr lang="en-US" sz="1400" dirty="0" smtClean="0"/>
              <a:t>Complexity </a:t>
            </a:r>
            <a:r>
              <a:rPr lang="en-US" sz="1400" dirty="0"/>
              <a:t>− Some find </a:t>
            </a:r>
            <a:r>
              <a:rPr lang="en-US" sz="1400" dirty="0" err="1"/>
              <a:t>IoT</a:t>
            </a:r>
            <a:r>
              <a:rPr lang="en-US" sz="1400" dirty="0"/>
              <a:t> systems complicated in terms of design, deployment, and maintenance given their use of multiple technologies and a large set of new enabling </a:t>
            </a:r>
            <a:r>
              <a:rPr lang="en-US" sz="1400" dirty="0" smtClean="0"/>
              <a:t>technologies.</a:t>
            </a:r>
          </a:p>
          <a:p>
            <a:pPr marL="342900" indent="-342900" algn="just">
              <a:buAutoNum type="arabicPeriod"/>
            </a:pPr>
            <a:r>
              <a:rPr lang="en-US" sz="1400" dirty="0" smtClean="0"/>
              <a:t>Flexibility </a:t>
            </a:r>
            <a:r>
              <a:rPr lang="en-US" sz="1400" dirty="0"/>
              <a:t>− Many are concerned about the flexibility of an </a:t>
            </a:r>
            <a:r>
              <a:rPr lang="en-US" sz="1400" dirty="0" err="1"/>
              <a:t>IoT</a:t>
            </a:r>
            <a:r>
              <a:rPr lang="en-US" sz="1400" dirty="0"/>
              <a:t> system to integrate easily with another. They worry about finding themselves with several conflicting or locked </a:t>
            </a:r>
            <a:r>
              <a:rPr lang="en-US" sz="1400" dirty="0" smtClean="0"/>
              <a:t>systems.</a:t>
            </a:r>
          </a:p>
          <a:p>
            <a:pPr marL="342900" indent="-342900" algn="just">
              <a:buAutoNum type="arabicPeriod"/>
            </a:pPr>
            <a:r>
              <a:rPr lang="en-US" sz="1400" dirty="0" smtClean="0"/>
              <a:t>Compliance </a:t>
            </a:r>
            <a:r>
              <a:rPr lang="en-US" sz="1400" dirty="0"/>
              <a:t>− </a:t>
            </a:r>
            <a:r>
              <a:rPr lang="en-US" sz="1400" dirty="0" err="1"/>
              <a:t>IoT</a:t>
            </a:r>
            <a:r>
              <a:rPr lang="en-US" sz="1400" dirty="0"/>
              <a:t>, like any other technology in the realm of business, must comply with regulations. Its complexity makes the issue of compliance seem incredibly challenging when many consider standard software compliance a battle.</a:t>
            </a:r>
          </a:p>
        </p:txBody>
      </p:sp>
    </p:spTree>
    <p:extLst>
      <p:ext uri="{BB962C8B-B14F-4D97-AF65-F5344CB8AC3E}">
        <p14:creationId xmlns:p14="http://schemas.microsoft.com/office/powerpoint/2010/main" val="23362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pic>
        <p:nvPicPr>
          <p:cNvPr id="9" name="Picture 8"/>
          <p:cNvPicPr>
            <a:picLocks noChangeAspect="1"/>
          </p:cNvPicPr>
          <p:nvPr/>
        </p:nvPicPr>
        <p:blipFill rotWithShape="1">
          <a:blip r:embed="rId2"/>
          <a:srcRect t="-1" b="9449"/>
          <a:stretch/>
        </p:blipFill>
        <p:spPr>
          <a:xfrm>
            <a:off x="778432" y="368673"/>
            <a:ext cx="10747806" cy="5967040"/>
          </a:xfrm>
          <a:prstGeom prst="rect">
            <a:avLst/>
          </a:prstGeom>
        </p:spPr>
      </p:pic>
    </p:spTree>
    <p:extLst>
      <p:ext uri="{BB962C8B-B14F-4D97-AF65-F5344CB8AC3E}">
        <p14:creationId xmlns:p14="http://schemas.microsoft.com/office/powerpoint/2010/main" val="367419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pic>
        <p:nvPicPr>
          <p:cNvPr id="6" name="Picture 5"/>
          <p:cNvPicPr>
            <a:picLocks noChangeAspect="1"/>
          </p:cNvPicPr>
          <p:nvPr/>
        </p:nvPicPr>
        <p:blipFill>
          <a:blip r:embed="rId2"/>
          <a:stretch>
            <a:fillRect/>
          </a:stretch>
        </p:blipFill>
        <p:spPr>
          <a:xfrm>
            <a:off x="737461" y="791963"/>
            <a:ext cx="10952656" cy="5338931"/>
          </a:xfrm>
          <a:prstGeom prst="rect">
            <a:avLst/>
          </a:prstGeom>
        </p:spPr>
      </p:pic>
    </p:spTree>
    <p:extLst>
      <p:ext uri="{BB962C8B-B14F-4D97-AF65-F5344CB8AC3E}">
        <p14:creationId xmlns:p14="http://schemas.microsoft.com/office/powerpoint/2010/main" val="1171160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6" name="Picture 5"/>
          <p:cNvPicPr>
            <a:picLocks noChangeAspect="1"/>
          </p:cNvPicPr>
          <p:nvPr/>
        </p:nvPicPr>
        <p:blipFill rotWithShape="1">
          <a:blip r:embed="rId2"/>
          <a:srcRect b="6125"/>
          <a:stretch/>
        </p:blipFill>
        <p:spPr>
          <a:xfrm>
            <a:off x="723804" y="0"/>
            <a:ext cx="11020940" cy="6390332"/>
          </a:xfrm>
          <a:prstGeom prst="rect">
            <a:avLst/>
          </a:prstGeom>
        </p:spPr>
      </p:pic>
    </p:spTree>
    <p:extLst>
      <p:ext uri="{BB962C8B-B14F-4D97-AF65-F5344CB8AC3E}">
        <p14:creationId xmlns:p14="http://schemas.microsoft.com/office/powerpoint/2010/main" val="377107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smtClean="0">
                <a:latin typeface="Casper Bold" panose="02000806040000020004" pitchFamily="2" charset="0"/>
                <a:cs typeface="Arial" panose="020B0604020202020204" pitchFamily="34" charset="0"/>
              </a:rPr>
              <a:t>Components of </a:t>
            </a:r>
            <a:r>
              <a:rPr lang="en-US" dirty="0" err="1" smtClean="0">
                <a:latin typeface="Casper Bold" panose="02000806040000020004" pitchFamily="2" charset="0"/>
                <a:cs typeface="Arial" panose="020B0604020202020204" pitchFamily="34" charset="0"/>
              </a:rPr>
              <a:t>IoT</a:t>
            </a:r>
            <a:r>
              <a:rPr lang="en-US" dirty="0" smtClean="0">
                <a:latin typeface="Casper Bold" panose="02000806040000020004" pitchFamily="2" charset="0"/>
                <a:cs typeface="Arial" panose="020B0604020202020204" pitchFamily="34" charset="0"/>
              </a:rPr>
              <a:t> (CO1)</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oT-Compone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7684" y="1973136"/>
            <a:ext cx="10447359" cy="39845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8845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Casper"/>
              </a:rPr>
              <a:t>Why </a:t>
            </a:r>
            <a:r>
              <a:rPr lang="en-US" dirty="0" err="1" smtClean="0">
                <a:latin typeface="Casper"/>
              </a:rPr>
              <a:t>IoT</a:t>
            </a:r>
            <a:r>
              <a:rPr lang="en-US" dirty="0" smtClean="0">
                <a:latin typeface="Casper"/>
              </a:rPr>
              <a:t>? (CO1)</a:t>
            </a:r>
            <a:endParaRPr lang="en-US" dirty="0">
              <a:latin typeface="Casper"/>
            </a:endParaRPr>
          </a:p>
        </p:txBody>
      </p:sp>
      <p:sp>
        <p:nvSpPr>
          <p:cNvPr id="3" name="Content Placeholder 2"/>
          <p:cNvSpPr>
            <a:spLocks noGrp="1"/>
          </p:cNvSpPr>
          <p:nvPr>
            <p:ph idx="1"/>
          </p:nvPr>
        </p:nvSpPr>
        <p:spPr/>
        <p:txBody>
          <a:bodyPr>
            <a:normAutofit/>
          </a:bodyPr>
          <a:lstStyle/>
          <a:p>
            <a:pPr algn="just"/>
            <a:r>
              <a:rPr lang="en-US" sz="2400" dirty="0" smtClean="0">
                <a:latin typeface="Casper"/>
              </a:rPr>
              <a:t>Dynamic control of industry and daily life.</a:t>
            </a:r>
          </a:p>
          <a:p>
            <a:pPr algn="just"/>
            <a:r>
              <a:rPr lang="en-US" sz="2400" dirty="0" smtClean="0">
                <a:latin typeface="Casper"/>
              </a:rPr>
              <a:t>Improve the resource utilization ratio.</a:t>
            </a:r>
          </a:p>
          <a:p>
            <a:pPr algn="just"/>
            <a:r>
              <a:rPr lang="en-US" sz="2400" dirty="0" smtClean="0">
                <a:latin typeface="Casper"/>
              </a:rPr>
              <a:t>Integrating human society and physical system.</a:t>
            </a:r>
          </a:p>
          <a:p>
            <a:pPr algn="just"/>
            <a:r>
              <a:rPr lang="en-US" sz="2400" dirty="0" smtClean="0">
                <a:latin typeface="Casper"/>
              </a:rPr>
              <a:t>Flexible configuration</a:t>
            </a:r>
          </a:p>
          <a:p>
            <a:pPr algn="just"/>
            <a:r>
              <a:rPr lang="en-US" sz="2400" dirty="0" smtClean="0">
                <a:latin typeface="Casper"/>
              </a:rPr>
              <a:t>Acts as technology integrator.</a:t>
            </a:r>
          </a:p>
          <a:p>
            <a:pPr algn="just"/>
            <a:r>
              <a:rPr lang="en-US" sz="2400" dirty="0" smtClean="0">
                <a:latin typeface="Casper"/>
              </a:rPr>
              <a:t>Universal inter-networking.</a:t>
            </a:r>
          </a:p>
        </p:txBody>
      </p:sp>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spTree>
    <p:extLst>
      <p:ext uri="{BB962C8B-B14F-4D97-AF65-F5344CB8AC3E}">
        <p14:creationId xmlns:p14="http://schemas.microsoft.com/office/powerpoint/2010/main" val="34130709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smtClean="0">
                <a:latin typeface="Casper Bold" panose="02000806040000020004" pitchFamily="2" charset="0"/>
                <a:cs typeface="Arial" panose="020B0604020202020204" pitchFamily="34" charset="0"/>
              </a:rPr>
              <a:t>Practical Applications (CO2)</a:t>
            </a:r>
            <a:endParaRPr lang="en-US" dirty="0"/>
          </a:p>
        </p:txBody>
      </p:sp>
      <p:sp>
        <p:nvSpPr>
          <p:cNvPr id="3" name="Content Placeholder 2"/>
          <p:cNvSpPr>
            <a:spLocks noGrp="1"/>
          </p:cNvSpPr>
          <p:nvPr>
            <p:ph idx="1"/>
          </p:nvPr>
        </p:nvSpPr>
        <p:spPr/>
        <p:txBody>
          <a:bodyPr>
            <a:normAutofit/>
          </a:bodyPr>
          <a:lstStyle/>
          <a:p>
            <a:r>
              <a:rPr lang="en-US" sz="1600" dirty="0" smtClean="0">
                <a:latin typeface="Casper" panose="02000506000000020004" pitchFamily="2" charset="0"/>
                <a:cs typeface="Arial" panose="020B0604020202020204" pitchFamily="34" charset="0"/>
              </a:rPr>
              <a:t>Smart Homes</a:t>
            </a:r>
          </a:p>
          <a:p>
            <a:r>
              <a:rPr lang="en-US" sz="1600" dirty="0" smtClean="0">
                <a:latin typeface="Casper" panose="02000506000000020004" pitchFamily="2" charset="0"/>
                <a:cs typeface="Arial" panose="020B0604020202020204" pitchFamily="34" charset="0"/>
              </a:rPr>
              <a:t>Wearables</a:t>
            </a:r>
          </a:p>
          <a:p>
            <a:r>
              <a:rPr lang="en-US" sz="1600" dirty="0" smtClean="0">
                <a:latin typeface="Casper" panose="02000506000000020004" pitchFamily="2" charset="0"/>
                <a:cs typeface="Arial" panose="020B0604020202020204" pitchFamily="34" charset="0"/>
              </a:rPr>
              <a:t>Connected Cars</a:t>
            </a:r>
          </a:p>
          <a:p>
            <a:r>
              <a:rPr lang="en-US" sz="1600" dirty="0" smtClean="0">
                <a:latin typeface="Casper" panose="02000506000000020004" pitchFamily="2" charset="0"/>
                <a:cs typeface="Arial" panose="020B0604020202020204" pitchFamily="34" charset="0"/>
              </a:rPr>
              <a:t>Industrial Internet</a:t>
            </a:r>
          </a:p>
          <a:p>
            <a:r>
              <a:rPr lang="en-US" sz="1600" dirty="0" smtClean="0">
                <a:latin typeface="Casper" panose="02000506000000020004" pitchFamily="2" charset="0"/>
                <a:cs typeface="Arial" panose="020B0604020202020204" pitchFamily="34" charset="0"/>
              </a:rPr>
              <a:t>Smart cities</a:t>
            </a:r>
          </a:p>
          <a:p>
            <a:r>
              <a:rPr lang="en-US" sz="1600" dirty="0" smtClean="0">
                <a:latin typeface="Casper" panose="02000506000000020004" pitchFamily="2" charset="0"/>
                <a:cs typeface="Arial" panose="020B0604020202020204" pitchFamily="34" charset="0"/>
              </a:rPr>
              <a:t>Smart retail</a:t>
            </a:r>
          </a:p>
          <a:p>
            <a:r>
              <a:rPr lang="en-US" sz="1600" dirty="0" smtClean="0">
                <a:latin typeface="Casper" panose="02000506000000020004" pitchFamily="2" charset="0"/>
                <a:cs typeface="Arial" panose="020B0604020202020204" pitchFamily="34" charset="0"/>
              </a:rPr>
              <a:t>Energy engagement</a:t>
            </a:r>
          </a:p>
          <a:p>
            <a:r>
              <a:rPr lang="en-US" sz="1600" dirty="0" smtClean="0">
                <a:latin typeface="Casper" panose="02000506000000020004" pitchFamily="2" charset="0"/>
                <a:cs typeface="Arial" panose="020B0604020202020204" pitchFamily="34" charset="0"/>
              </a:rPr>
              <a:t>Agriculture and Farming</a:t>
            </a:r>
          </a:p>
          <a:p>
            <a:r>
              <a:rPr lang="en-US" sz="1600" dirty="0" smtClean="0">
                <a:latin typeface="Casper" panose="02000506000000020004" pitchFamily="2" charset="0"/>
                <a:cs typeface="Arial" panose="020B0604020202020204" pitchFamily="34" charset="0"/>
              </a:rPr>
              <a:t>Healthcare</a:t>
            </a:r>
          </a:p>
        </p:txBody>
      </p:sp>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97116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2306</TotalTime>
  <Words>1811</Words>
  <Application>Microsoft Office PowerPoint</Application>
  <PresentationFormat>Widescreen</PresentationFormat>
  <Paragraphs>157</Paragraphs>
  <Slides>30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Arial</vt:lpstr>
      <vt:lpstr>Arial Unicode MS</vt:lpstr>
      <vt:lpstr>Calibri</vt:lpstr>
      <vt:lpstr>Calibri Light</vt:lpstr>
      <vt:lpstr>Casper</vt:lpstr>
      <vt:lpstr>Casper Bold</vt:lpstr>
      <vt:lpstr>Karla</vt:lpstr>
      <vt:lpstr>Raleway ExtraBold</vt:lpstr>
      <vt:lpstr>1_Office Theme</vt:lpstr>
      <vt:lpstr>Contents Slide Master</vt:lpstr>
      <vt:lpstr>Internet of Things</vt:lpstr>
      <vt:lpstr>Introduction to IoT (CO1)</vt:lpstr>
      <vt:lpstr>Historical Background (CO1)</vt:lpstr>
      <vt:lpstr>PowerPoint Presentation</vt:lpstr>
      <vt:lpstr>PowerPoint Presentation</vt:lpstr>
      <vt:lpstr>PowerPoint Presentation</vt:lpstr>
      <vt:lpstr>Components of IoT (CO1)</vt:lpstr>
      <vt:lpstr>Why IoT? (CO1)</vt:lpstr>
      <vt:lpstr>Practical Applications (CO2)</vt:lpstr>
      <vt:lpstr>PowerPoint Presentation</vt:lpstr>
      <vt:lpstr>Challenges (CO2)</vt:lpstr>
      <vt:lpstr>PowerPoint Presentation</vt:lpstr>
      <vt:lpstr>Future of IoT (CO2)</vt:lpstr>
      <vt:lpstr>Different Definitions of IoT (CO1)</vt:lpstr>
      <vt:lpstr>Similar Concepts of IoT (CO1)</vt:lpstr>
      <vt:lpstr>PowerPoint Presentation</vt:lpstr>
      <vt:lpstr>Sensing (CO3) </vt:lpstr>
      <vt:lpstr>PowerPoint Presentation</vt:lpstr>
      <vt:lpstr>PowerPoint Presentation</vt:lpstr>
      <vt:lpstr>Actuation (CO-3)</vt:lpstr>
      <vt:lpstr>PowerPoint Presentation</vt:lpstr>
      <vt:lpstr>Sensors &amp;  Actuators (CO-3)</vt:lpstr>
      <vt:lpstr>PowerPoint Presentation</vt:lpstr>
      <vt:lpstr>Smart Objects (CO-3)</vt:lpstr>
      <vt:lpstr>PowerPoint Presentation</vt:lpstr>
      <vt:lpstr>PowerPoint Presentation</vt:lpstr>
      <vt:lpstr>Smart Applications (CO-2)</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138</cp:revision>
  <dcterms:created xsi:type="dcterms:W3CDTF">2019-01-09T10:33:58Z</dcterms:created>
  <dcterms:modified xsi:type="dcterms:W3CDTF">2023-06-02T08:20:41Z</dcterms:modified>
</cp:coreProperties>
</file>